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68" r:id="rId3"/>
    <p:sldId id="269" r:id="rId4"/>
    <p:sldId id="258" r:id="rId5"/>
    <p:sldId id="265" r:id="rId6"/>
    <p:sldId id="272" r:id="rId7"/>
    <p:sldId id="262" r:id="rId8"/>
    <p:sldId id="264" r:id="rId9"/>
    <p:sldId id="274" r:id="rId10"/>
    <p:sldId id="273" r:id="rId11"/>
    <p:sldId id="275" r:id="rId12"/>
    <p:sldId id="279" r:id="rId13"/>
    <p:sldId id="280" r:id="rId14"/>
    <p:sldId id="281" r:id="rId15"/>
    <p:sldId id="282" r:id="rId16"/>
    <p:sldId id="276" r:id="rId17"/>
    <p:sldId id="284" r:id="rId18"/>
    <p:sldId id="283" r:id="rId19"/>
    <p:sldId id="277" r:id="rId20"/>
    <p:sldId id="286" r:id="rId21"/>
    <p:sldId id="278" r:id="rId22"/>
    <p:sldId id="256" r:id="rId23"/>
    <p:sldId id="28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4"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9627E7-445B-46E4-9B3E-999B50C5334D}" type="datetimeFigureOut">
              <a:rPr lang="en-US" smtClean="0"/>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3535367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9627E7-445B-46E4-9B3E-999B50C5334D}" type="datetimeFigureOut">
              <a:rPr lang="en-US" smtClean="0"/>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3076602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9627E7-445B-46E4-9B3E-999B50C5334D}" type="datetimeFigureOut">
              <a:rPr lang="en-US" smtClean="0"/>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3306252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9627E7-445B-46E4-9B3E-999B50C5334D}" type="datetimeFigureOut">
              <a:rPr lang="en-US" smtClean="0"/>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371807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E9627E7-445B-46E4-9B3E-999B50C5334D}" type="datetimeFigureOut">
              <a:rPr lang="en-US" smtClean="0"/>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3427950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9627E7-445B-46E4-9B3E-999B50C5334D}" type="datetimeFigureOut">
              <a:rPr lang="en-US" smtClean="0"/>
              <a:t>1/10/2020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769141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9627E7-445B-46E4-9B3E-999B50C5334D}" type="datetimeFigureOut">
              <a:rPr lang="en-US" smtClean="0"/>
              <a:t>1/10/2020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2131264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9627E7-445B-46E4-9B3E-999B50C5334D}" type="datetimeFigureOut">
              <a:rPr lang="en-US" smtClean="0"/>
              <a:t>1/10/2020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508414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9627E7-445B-46E4-9B3E-999B50C5334D}" type="datetimeFigureOut">
              <a:rPr lang="en-US" smtClean="0"/>
              <a:t>1/10/2020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4219072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E9627E7-445B-46E4-9B3E-999B50C5334D}" type="datetimeFigureOut">
              <a:rPr lang="en-US" smtClean="0"/>
              <a:t>1/10/2020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2732483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E9627E7-445B-46E4-9B3E-999B50C5334D}" type="datetimeFigureOut">
              <a:rPr lang="en-US" smtClean="0"/>
              <a:t>1/10/2020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ACAB93-CC9E-4B09-B29B-41BD790D6126}" type="slidenum">
              <a:rPr lang="en-US" smtClean="0"/>
              <a:t>‹#›</a:t>
            </a:fld>
            <a:endParaRPr lang="en-US"/>
          </a:p>
        </p:txBody>
      </p:sp>
    </p:spTree>
    <p:extLst>
      <p:ext uri="{BB962C8B-B14F-4D97-AF65-F5344CB8AC3E}">
        <p14:creationId xmlns:p14="http://schemas.microsoft.com/office/powerpoint/2010/main" val="303347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9627E7-445B-46E4-9B3E-999B50C5334D}" type="datetimeFigureOut">
              <a:rPr lang="en-US" smtClean="0"/>
              <a:t>1/10/2020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ACAB93-CC9E-4B09-B29B-41BD790D6126}" type="slidenum">
              <a:rPr lang="en-US" smtClean="0"/>
              <a:t>‹#›</a:t>
            </a:fld>
            <a:endParaRPr lang="en-US"/>
          </a:p>
        </p:txBody>
      </p:sp>
    </p:spTree>
    <p:extLst>
      <p:ext uri="{BB962C8B-B14F-4D97-AF65-F5344CB8AC3E}">
        <p14:creationId xmlns:p14="http://schemas.microsoft.com/office/powerpoint/2010/main" val="2761402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3.wmf"/><Relationship Id="rId5" Type="http://schemas.openxmlformats.org/officeDocument/2006/relationships/oleObject" Target="../embeddings/oleObject7.bin"/><Relationship Id="rId4" Type="http://schemas.openxmlformats.org/officeDocument/2006/relationships/image" Target="../media/image12.wm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twitter.com/realDonaldTrump/status/808301935728230404" TargetMode="External"/><Relationship Id="rId7" Type="http://schemas.openxmlformats.org/officeDocument/2006/relationships/hyperlink" Target="http://fortune.com/2017/02/08/trump-nordstrom-stock-tweet-ivanka/" TargetMode="External"/><Relationship Id="rId2" Type="http://schemas.openxmlformats.org/officeDocument/2006/relationships/hyperlink" Target="http://fortune.com/2016/12/13/donald-trump-twitter-lockheed-martin-stock-dump/" TargetMode="External"/><Relationship Id="rId1" Type="http://schemas.openxmlformats.org/officeDocument/2006/relationships/slideLayout" Target="../slideLayouts/slideLayout7.xml"/><Relationship Id="rId6" Type="http://schemas.openxmlformats.org/officeDocument/2006/relationships/hyperlink" Target="https://twitter.com/realDonaldTrump/status/829356871848951809" TargetMode="External"/><Relationship Id="rId5" Type="http://schemas.openxmlformats.org/officeDocument/2006/relationships/hyperlink" Target="https://fortune.com/fortune500/nordstrom/"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stooq.com/t/" TargetMode="External"/><Relationship Id="rId3" Type="http://schemas.openxmlformats.org/officeDocument/2006/relationships/hyperlink" Target="https://medium.com/@chitu_rk/does-president-trumps-tweet-has-any-correlation-with-stock-market-prices-769ae0fba203" TargetMode="External"/><Relationship Id="rId7" Type="http://schemas.openxmlformats.org/officeDocument/2006/relationships/hyperlink" Target="https://www.barrons.com/articles/donald-trump-twitter-stock-market-51567803655" TargetMode="External"/><Relationship Id="rId2" Type="http://schemas.openxmlformats.org/officeDocument/2006/relationships/hyperlink" Target="https://towardsdatascience.com/trump-tweets-and-trade-96ac157ef082" TargetMode="External"/><Relationship Id="rId1" Type="http://schemas.openxmlformats.org/officeDocument/2006/relationships/slideLayout" Target="../slideLayouts/slideLayout1.xml"/><Relationship Id="rId6" Type="http://schemas.openxmlformats.org/officeDocument/2006/relationships/hyperlink" Target="https://www.digitalvidya.com/blog/sentiment-analysis/" TargetMode="External"/><Relationship Id="rId5" Type="http://schemas.openxmlformats.org/officeDocument/2006/relationships/hyperlink" Target="https://www.digitalvidya.com/blog/twitter-sentiment-analysis-introduction-and-techniques/" TargetMode="External"/><Relationship Id="rId10" Type="http://schemas.openxmlformats.org/officeDocument/2006/relationships/hyperlink" Target="https://medium.com/swlh/analyzing-trumps-tweets-5368528d2c90" TargetMode="External"/><Relationship Id="rId4" Type="http://schemas.openxmlformats.org/officeDocument/2006/relationships/hyperlink" Target="https://www.toptal.com/python/twitter-data-mining-using-python" TargetMode="External"/><Relationship Id="rId9" Type="http://schemas.openxmlformats.org/officeDocument/2006/relationships/hyperlink" Target="http://www.trumptwitterarchive.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3.bin"/><Relationship Id="rId10" Type="http://schemas.openxmlformats.org/officeDocument/2006/relationships/image" Target="../media/image11.wmf"/><Relationship Id="rId4" Type="http://schemas.openxmlformats.org/officeDocument/2006/relationships/image" Target="../media/image8.wmf"/><Relationship Id="rId9"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2580" y="0"/>
            <a:ext cx="11102110" cy="6740307"/>
          </a:xfrm>
          <a:prstGeom prst="rect">
            <a:avLst/>
          </a:prstGeom>
        </p:spPr>
        <p:txBody>
          <a:bodyPr wrap="square">
            <a:spAutoFit/>
          </a:bodyPr>
          <a:lstStyle/>
          <a:p>
            <a:r>
              <a:rPr lang="en-US" sz="1600" b="1" dirty="0"/>
              <a:t>Presentation Guidelines</a:t>
            </a:r>
          </a:p>
          <a:p>
            <a:r>
              <a:rPr lang="en-US" sz="1600" dirty="0"/>
              <a:t>You are free to structure your presentations to your liking, but students tend to have success with the following format.</a:t>
            </a:r>
          </a:p>
          <a:p>
            <a:pPr>
              <a:buFont typeface="Arial" panose="020B0604020202020204" pitchFamily="34" charset="0"/>
              <a:buChar char="•"/>
            </a:pPr>
            <a:r>
              <a:rPr lang="en-US" sz="1600" dirty="0"/>
              <a:t>Title Slide</a:t>
            </a:r>
          </a:p>
          <a:p>
            <a:pPr marL="742950" lvl="1" indent="-285750">
              <a:buFont typeface="Arial" panose="020B0604020202020204" pitchFamily="34" charset="0"/>
              <a:buChar char="•"/>
            </a:pPr>
            <a:r>
              <a:rPr lang="en-US" sz="1600" dirty="0"/>
              <a:t>Include the name of the Project and Group Members</a:t>
            </a:r>
          </a:p>
          <a:p>
            <a:pPr>
              <a:buFont typeface="Arial" panose="020B0604020202020204" pitchFamily="34" charset="0"/>
              <a:buChar char="•"/>
            </a:pPr>
            <a:r>
              <a:rPr lang="en-US" sz="1600" dirty="0"/>
              <a:t>Motivation &amp; Summary Slide</a:t>
            </a:r>
          </a:p>
          <a:p>
            <a:pPr marL="742950" lvl="1" indent="-285750">
              <a:buFont typeface="Arial" panose="020B0604020202020204" pitchFamily="34" charset="0"/>
              <a:buChar char="•"/>
            </a:pPr>
            <a:r>
              <a:rPr lang="en-US" sz="1600" dirty="0"/>
              <a:t>Define the core message or hypothesis of your project.</a:t>
            </a:r>
          </a:p>
          <a:p>
            <a:pPr marL="742950" lvl="1" indent="-285750">
              <a:buFont typeface="Arial" panose="020B0604020202020204" pitchFamily="34" charset="0"/>
              <a:buChar char="•"/>
            </a:pPr>
            <a:r>
              <a:rPr lang="en-US" sz="1600" dirty="0"/>
              <a:t>Describe the questions you asked, and </a:t>
            </a:r>
            <a:r>
              <a:rPr lang="en-US" sz="1600" i="1" dirty="0"/>
              <a:t>why</a:t>
            </a:r>
            <a:r>
              <a:rPr lang="en-US" sz="1600" dirty="0"/>
              <a:t> you asked them</a:t>
            </a:r>
          </a:p>
          <a:p>
            <a:pPr marL="742950" lvl="1" indent="-285750">
              <a:buFont typeface="Arial" panose="020B0604020202020204" pitchFamily="34" charset="0"/>
              <a:buChar char="•"/>
            </a:pPr>
            <a:r>
              <a:rPr lang="en-US" sz="1600" dirty="0"/>
              <a:t>Describe whether you were able to answer these questions to your satisfaction, and briefly summarize your findings</a:t>
            </a:r>
          </a:p>
          <a:p>
            <a:pPr>
              <a:buFont typeface="Arial" panose="020B0604020202020204" pitchFamily="34" charset="0"/>
              <a:buChar char="•"/>
            </a:pPr>
            <a:r>
              <a:rPr lang="en-US" sz="1600" dirty="0"/>
              <a:t>Questions &amp; Data</a:t>
            </a:r>
          </a:p>
          <a:p>
            <a:pPr marL="742950" lvl="1" indent="-285750">
              <a:buFont typeface="Arial" panose="020B0604020202020204" pitchFamily="34" charset="0"/>
              <a:buChar char="•"/>
            </a:pPr>
            <a:r>
              <a:rPr lang="en-US" sz="1600" dirty="0"/>
              <a:t>Elaborate on the questions you asked, describing what kinds of data you needed to answer them, and where you found it</a:t>
            </a:r>
          </a:p>
          <a:p>
            <a:pPr>
              <a:buFont typeface="Arial" panose="020B0604020202020204" pitchFamily="34" charset="0"/>
              <a:buChar char="•"/>
            </a:pPr>
            <a:r>
              <a:rPr lang="en-US" sz="1600" dirty="0"/>
              <a:t>Data Cleanup &amp; Exploration</a:t>
            </a:r>
          </a:p>
          <a:p>
            <a:pPr marL="742950" lvl="1" indent="-285750">
              <a:buFont typeface="Arial" panose="020B0604020202020204" pitchFamily="34" charset="0"/>
              <a:buChar char="•"/>
            </a:pPr>
            <a:r>
              <a:rPr lang="en-US" sz="1600" dirty="0"/>
              <a:t>Describe the exploration and cleanup process</a:t>
            </a:r>
          </a:p>
          <a:p>
            <a:pPr marL="742950" lvl="1" indent="-285750">
              <a:buFont typeface="Arial" panose="020B0604020202020204" pitchFamily="34" charset="0"/>
              <a:buChar char="•"/>
            </a:pPr>
            <a:r>
              <a:rPr lang="en-US" sz="1600" dirty="0"/>
              <a:t>Discuss insights you had while exploring the data that you didn't anticipate</a:t>
            </a:r>
          </a:p>
          <a:p>
            <a:pPr marL="742950" lvl="1" indent="-285750">
              <a:buFont typeface="Arial" panose="020B0604020202020204" pitchFamily="34" charset="0"/>
              <a:buChar char="•"/>
            </a:pPr>
            <a:r>
              <a:rPr lang="en-US" sz="1600" dirty="0"/>
              <a:t>Discuss any problems that arose after exploring the data, and how you resolved them</a:t>
            </a:r>
          </a:p>
          <a:p>
            <a:pPr marL="742950" lvl="1" indent="-285750">
              <a:buFont typeface="Arial" panose="020B0604020202020204" pitchFamily="34" charset="0"/>
              <a:buChar char="•"/>
            </a:pPr>
            <a:r>
              <a:rPr lang="en-US" sz="1600" dirty="0"/>
              <a:t>Present and discuss interesting figures developed during exploration, ideally with the help of </a:t>
            </a:r>
            <a:r>
              <a:rPr lang="en-US" sz="1600" dirty="0" err="1"/>
              <a:t>Jupyter</a:t>
            </a:r>
            <a:r>
              <a:rPr lang="en-US" sz="1600" dirty="0"/>
              <a:t> Notebook</a:t>
            </a:r>
          </a:p>
          <a:p>
            <a:pPr>
              <a:buFont typeface="Arial" panose="020B0604020202020204" pitchFamily="34" charset="0"/>
              <a:buChar char="•"/>
            </a:pPr>
            <a:r>
              <a:rPr lang="en-US" sz="1600" dirty="0"/>
              <a:t>Data Analysis</a:t>
            </a:r>
          </a:p>
          <a:p>
            <a:pPr marL="742950" lvl="1" indent="-285750">
              <a:buFont typeface="Arial" panose="020B0604020202020204" pitchFamily="34" charset="0"/>
              <a:buChar char="•"/>
            </a:pPr>
            <a:r>
              <a:rPr lang="en-US" sz="1600" dirty="0"/>
              <a:t>Discuss the steps you took to analyze the data and answer each question you asked in your proposal</a:t>
            </a:r>
          </a:p>
          <a:p>
            <a:pPr marL="742950" lvl="1" indent="-285750">
              <a:buFont typeface="Arial" panose="020B0604020202020204" pitchFamily="34" charset="0"/>
              <a:buChar char="•"/>
            </a:pPr>
            <a:r>
              <a:rPr lang="en-US" sz="1600" dirty="0"/>
              <a:t>Present and discuss interesting figures developed during analysis, ideally with the help of </a:t>
            </a:r>
            <a:r>
              <a:rPr lang="en-US" sz="1600" dirty="0" err="1"/>
              <a:t>Jupyter</a:t>
            </a:r>
            <a:r>
              <a:rPr lang="en-US" sz="1600" dirty="0"/>
              <a:t> Notebook</a:t>
            </a:r>
          </a:p>
          <a:p>
            <a:pPr>
              <a:buFont typeface="Arial" panose="020B0604020202020204" pitchFamily="34" charset="0"/>
              <a:buChar char="•"/>
            </a:pPr>
            <a:r>
              <a:rPr lang="en-US" sz="1600" dirty="0">
                <a:solidFill>
                  <a:srgbClr val="FF0000"/>
                </a:solidFill>
              </a:rPr>
              <a:t>Discussion</a:t>
            </a:r>
          </a:p>
          <a:p>
            <a:pPr marL="742950" lvl="1" indent="-285750">
              <a:buFont typeface="Arial" panose="020B0604020202020204" pitchFamily="34" charset="0"/>
              <a:buChar char="•"/>
            </a:pPr>
            <a:r>
              <a:rPr lang="en-US" sz="1600" dirty="0"/>
              <a:t>Discuss your findings. Did you find what you expected to find? If not, why not? What inferences or general conclusions can you draw from your analysis?</a:t>
            </a:r>
          </a:p>
          <a:p>
            <a:pPr>
              <a:buFont typeface="Arial" panose="020B0604020202020204" pitchFamily="34" charset="0"/>
              <a:buChar char="•"/>
            </a:pPr>
            <a:r>
              <a:rPr lang="en-US" sz="1600" dirty="0">
                <a:solidFill>
                  <a:srgbClr val="FF0000"/>
                </a:solidFill>
              </a:rPr>
              <a:t>Post Mortem</a:t>
            </a:r>
          </a:p>
          <a:p>
            <a:pPr marL="742950" lvl="1" indent="-285750">
              <a:buFont typeface="Arial" panose="020B0604020202020204" pitchFamily="34" charset="0"/>
              <a:buChar char="•"/>
            </a:pPr>
            <a:r>
              <a:rPr lang="en-US" sz="1600" dirty="0"/>
              <a:t>Discuss any difficulties that arose, and how you dealt with them</a:t>
            </a:r>
          </a:p>
          <a:p>
            <a:pPr marL="742950" lvl="1" indent="-285750">
              <a:buFont typeface="Arial" panose="020B0604020202020204" pitchFamily="34" charset="0"/>
              <a:buChar char="•"/>
            </a:pPr>
            <a:r>
              <a:rPr lang="en-US" sz="1600" dirty="0"/>
              <a:t>Discuss any additional questions that came up, but which you didn't have time to answer: What would you research next, if you had two more weeks?</a:t>
            </a:r>
          </a:p>
          <a:p>
            <a:pPr>
              <a:buFont typeface="Arial" panose="020B0604020202020204" pitchFamily="34" charset="0"/>
              <a:buChar char="•"/>
            </a:pPr>
            <a:r>
              <a:rPr lang="en-US" sz="1600" dirty="0">
                <a:solidFill>
                  <a:srgbClr val="FF0000"/>
                </a:solidFill>
              </a:rPr>
              <a:t>Questions</a:t>
            </a:r>
          </a:p>
          <a:p>
            <a:pPr marL="742950" lvl="1" indent="-285750">
              <a:buFont typeface="Arial" panose="020B0604020202020204" pitchFamily="34" charset="0"/>
              <a:buChar char="•"/>
            </a:pPr>
            <a:r>
              <a:rPr lang="en-US" sz="1600" dirty="0"/>
              <a:t>Open-floor Q&amp;A with the audience</a:t>
            </a:r>
          </a:p>
        </p:txBody>
      </p:sp>
    </p:spTree>
    <p:extLst>
      <p:ext uri="{BB962C8B-B14F-4D97-AF65-F5344CB8AC3E}">
        <p14:creationId xmlns:p14="http://schemas.microsoft.com/office/powerpoint/2010/main" val="1670865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6518" y="260988"/>
            <a:ext cx="7566046" cy="369332"/>
          </a:xfrm>
          <a:prstGeom prst="rect">
            <a:avLst/>
          </a:prstGeom>
        </p:spPr>
        <p:txBody>
          <a:bodyPr wrap="none">
            <a:spAutoFit/>
          </a:bodyPr>
          <a:lstStyle/>
          <a:p>
            <a:r>
              <a:rPr lang="en-US" dirty="0"/>
              <a:t>2. Stock Market Data Collection – for Dow Jones, SPX and </a:t>
            </a:r>
            <a:r>
              <a:rPr lang="en-US" dirty="0" smtClean="0"/>
              <a:t>Forex – Continued……</a:t>
            </a:r>
            <a:endParaRPr lang="en-US" dirty="0"/>
          </a:p>
        </p:txBody>
      </p:sp>
      <p:sp>
        <p:nvSpPr>
          <p:cNvPr id="3" name="Rectangle 2"/>
          <p:cNvSpPr/>
          <p:nvPr/>
        </p:nvSpPr>
        <p:spPr>
          <a:xfrm>
            <a:off x="618836" y="630320"/>
            <a:ext cx="11222182" cy="646331"/>
          </a:xfrm>
          <a:prstGeom prst="rect">
            <a:avLst/>
          </a:prstGeom>
        </p:spPr>
        <p:txBody>
          <a:bodyPr wrap="square">
            <a:spAutoFit/>
          </a:bodyPr>
          <a:lstStyle/>
          <a:p>
            <a:pPr marL="285750" indent="-285750">
              <a:buFont typeface="Arial" panose="020B0604020202020204" pitchFamily="34" charset="0"/>
              <a:buChar char="•"/>
            </a:pPr>
            <a:r>
              <a:rPr lang="en-US" dirty="0">
                <a:latin typeface="medium-content-serif-font"/>
              </a:rPr>
              <a:t>Created the below visualization plots to get deeper insights of the tweets collected. We used </a:t>
            </a:r>
            <a:r>
              <a:rPr lang="en-US" dirty="0" err="1">
                <a:latin typeface="medium-content-serif-font"/>
              </a:rPr>
              <a:t>Matplotlib</a:t>
            </a:r>
            <a:r>
              <a:rPr lang="en-US" dirty="0">
                <a:latin typeface="medium-content-serif-font"/>
              </a:rPr>
              <a:t> for visualizing the tweet data: plotted down for 2016 to 2019 and for 2019</a:t>
            </a:r>
            <a:endParaRPr lang="en-US" dirty="0"/>
          </a:p>
        </p:txBody>
      </p:sp>
      <p:sp>
        <p:nvSpPr>
          <p:cNvPr id="6" name="TextBox 5"/>
          <p:cNvSpPr txBox="1"/>
          <p:nvPr/>
        </p:nvSpPr>
        <p:spPr>
          <a:xfrm>
            <a:off x="3652981" y="3833092"/>
            <a:ext cx="5153891" cy="369332"/>
          </a:xfrm>
          <a:prstGeom prst="rect">
            <a:avLst/>
          </a:prstGeom>
          <a:noFill/>
        </p:spPr>
        <p:txBody>
          <a:bodyPr wrap="square" rtlCol="0">
            <a:spAutoFit/>
          </a:bodyPr>
          <a:lstStyle/>
          <a:p>
            <a:r>
              <a:rPr lang="en-US" dirty="0" smtClean="0"/>
              <a:t>Need Dow jones, SPX and Forex only pictures</a:t>
            </a:r>
          </a:p>
        </p:txBody>
      </p:sp>
    </p:spTree>
    <p:extLst>
      <p:ext uri="{BB962C8B-B14F-4D97-AF65-F5344CB8AC3E}">
        <p14:creationId xmlns:p14="http://schemas.microsoft.com/office/powerpoint/2010/main" val="2760245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2437" y="150199"/>
            <a:ext cx="11554690" cy="3970318"/>
          </a:xfrm>
          <a:prstGeom prst="rect">
            <a:avLst/>
          </a:prstGeom>
        </p:spPr>
        <p:txBody>
          <a:bodyPr wrap="square">
            <a:spAutoFit/>
          </a:bodyPr>
          <a:lstStyle/>
          <a:p>
            <a:r>
              <a:rPr lang="en-US" b="1" dirty="0"/>
              <a:t>3. Data clean up, Streamline Tweet Collection With A Tag (For Sentimental </a:t>
            </a:r>
            <a:r>
              <a:rPr lang="en-US" b="1" dirty="0" smtClean="0"/>
              <a:t>analysis – words which kicked the market)</a:t>
            </a:r>
          </a:p>
          <a:p>
            <a:endParaRPr lang="en-US" dirty="0"/>
          </a:p>
          <a:p>
            <a:pPr marL="285750" indent="-285750">
              <a:buFont typeface="Arial" panose="020B0604020202020204" pitchFamily="34" charset="0"/>
              <a:buChar char="•"/>
            </a:pPr>
            <a:r>
              <a:rPr lang="en-US" dirty="0" smtClean="0"/>
              <a:t>After we collected the Tweet and Stock market data, we cleaned the data and made in such way that it helps in making the correlation with visualization.</a:t>
            </a:r>
          </a:p>
          <a:p>
            <a:pPr marL="285750" indent="-285750">
              <a:buFont typeface="Arial" panose="020B0604020202020204" pitchFamily="34" charset="0"/>
              <a:buChar char="•"/>
            </a:pPr>
            <a:r>
              <a:rPr lang="en-US" dirty="0" smtClean="0"/>
              <a:t>We used both excel and pandas to clean the data. The available daily data is transformed into weekly, monthly and yearly for visualization purpose.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Tweet tagging is made by selecting the top 5 words from Trump tweet which moved the market most and </a:t>
            </a:r>
            <a:r>
              <a:rPr lang="en-US" dirty="0"/>
              <a:t>t</a:t>
            </a:r>
            <a:r>
              <a:rPr lang="en-US" dirty="0" smtClean="0"/>
              <a:t>he </a:t>
            </a:r>
            <a:r>
              <a:rPr lang="en-US" dirty="0"/>
              <a:t>reason we are </a:t>
            </a:r>
            <a:r>
              <a:rPr lang="en-US" dirty="0" smtClean="0"/>
              <a:t>tagging </a:t>
            </a:r>
            <a:r>
              <a:rPr lang="en-US" dirty="0"/>
              <a:t>is because we need a way to look for correlation between the tweets and the stock prices</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We manually tagged </a:t>
            </a:r>
            <a:r>
              <a:rPr lang="en-US" dirty="0"/>
              <a:t>the tweet </a:t>
            </a:r>
            <a:r>
              <a:rPr lang="en-US" dirty="0" smtClean="0"/>
              <a:t>text by choosing the top 5 words, </a:t>
            </a:r>
            <a:r>
              <a:rPr lang="en-US" dirty="0"/>
              <a:t>but if interested you can create a machine learning model to use specific </a:t>
            </a:r>
            <a:r>
              <a:rPr lang="en-US" dirty="0" smtClean="0"/>
              <a:t>emotions </a:t>
            </a:r>
            <a:r>
              <a:rPr lang="en-US" dirty="0"/>
              <a:t>for sentiment classification or examine specific words from tweets that are associated with changes in stock prices., a technique that greatly reduces manual tweet tagging.</a:t>
            </a:r>
            <a:endParaRPr lang="en-US" dirty="0" smtClean="0"/>
          </a:p>
          <a:p>
            <a:r>
              <a:rPr lang="en-US" dirty="0" smtClean="0"/>
              <a:t>	</a:t>
            </a:r>
            <a:endParaRPr lang="en-US" dirty="0"/>
          </a:p>
        </p:txBody>
      </p:sp>
      <p:sp>
        <p:nvSpPr>
          <p:cNvPr id="3" name="Rectangle 2"/>
          <p:cNvSpPr/>
          <p:nvPr/>
        </p:nvSpPr>
        <p:spPr>
          <a:xfrm>
            <a:off x="544945" y="3909674"/>
            <a:ext cx="10298546" cy="2585323"/>
          </a:xfrm>
          <a:prstGeom prst="rect">
            <a:avLst/>
          </a:prstGeom>
        </p:spPr>
        <p:txBody>
          <a:bodyPr wrap="square">
            <a:spAutoFit/>
          </a:bodyPr>
          <a:lstStyle/>
          <a:p>
            <a:r>
              <a:rPr lang="en-US" dirty="0" smtClean="0"/>
              <a:t>Cleaned csv file, OP from </a:t>
            </a:r>
            <a:r>
              <a:rPr lang="en-US" dirty="0" smtClean="0"/>
              <a:t>Pandas: </a:t>
            </a:r>
          </a:p>
          <a:p>
            <a:endParaRPr lang="en-US" dirty="0"/>
          </a:p>
          <a:p>
            <a:endParaRPr lang="en-US" dirty="0" smtClean="0"/>
          </a:p>
          <a:p>
            <a:endParaRPr lang="en-US" dirty="0"/>
          </a:p>
          <a:p>
            <a:endParaRPr lang="en-US" dirty="0"/>
          </a:p>
          <a:p>
            <a:r>
              <a:rPr lang="en-US" dirty="0"/>
              <a:t>Code Details: attach the code file (Python, </a:t>
            </a:r>
            <a:r>
              <a:rPr lang="en-US" dirty="0" smtClean="0"/>
              <a:t>Pandas </a:t>
            </a:r>
            <a:r>
              <a:rPr lang="en-US" dirty="0"/>
              <a:t>and </a:t>
            </a:r>
            <a:r>
              <a:rPr lang="en-US" dirty="0" err="1"/>
              <a:t>Matplotlib</a:t>
            </a:r>
            <a:r>
              <a:rPr lang="en-US" dirty="0" smtClean="0"/>
              <a:t>)</a:t>
            </a:r>
          </a:p>
          <a:p>
            <a:endParaRPr lang="en-US" dirty="0"/>
          </a:p>
          <a:p>
            <a:endParaRPr lang="en-US" dirty="0"/>
          </a:p>
          <a:p>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599914266"/>
              </p:ext>
            </p:extLst>
          </p:nvPr>
        </p:nvGraphicFramePr>
        <p:xfrm>
          <a:off x="3542146" y="4410172"/>
          <a:ext cx="914400" cy="792163"/>
        </p:xfrm>
        <a:graphic>
          <a:graphicData uri="http://schemas.openxmlformats.org/presentationml/2006/ole">
            <mc:AlternateContent xmlns:mc="http://schemas.openxmlformats.org/markup-compatibility/2006">
              <mc:Choice xmlns:v="urn:schemas-microsoft-com:vml" Requires="v">
                <p:oleObj spid="_x0000_s3137" name="Worksheet" showAsIcon="1" r:id="rId3" imgW="914400" imgH="792360" progId="Excel.Sheet.12">
                  <p:embed/>
                </p:oleObj>
              </mc:Choice>
              <mc:Fallback>
                <p:oleObj name="Worksheet" showAsIcon="1" r:id="rId3" imgW="914400" imgH="792360" progId="Excel.Sheet.12">
                  <p:embed/>
                  <p:pic>
                    <p:nvPicPr>
                      <p:cNvPr id="0" name=""/>
                      <p:cNvPicPr/>
                      <p:nvPr/>
                    </p:nvPicPr>
                    <p:blipFill>
                      <a:blip r:embed="rId4"/>
                      <a:stretch>
                        <a:fillRect/>
                      </a:stretch>
                    </p:blipFill>
                    <p:spPr>
                      <a:xfrm>
                        <a:off x="3542146" y="4410172"/>
                        <a:ext cx="914400" cy="79216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66886578"/>
              </p:ext>
            </p:extLst>
          </p:nvPr>
        </p:nvGraphicFramePr>
        <p:xfrm>
          <a:off x="4779818" y="4410171"/>
          <a:ext cx="914400" cy="792163"/>
        </p:xfrm>
        <a:graphic>
          <a:graphicData uri="http://schemas.openxmlformats.org/presentationml/2006/ole">
            <mc:AlternateContent xmlns:mc="http://schemas.openxmlformats.org/markup-compatibility/2006">
              <mc:Choice xmlns:v="urn:schemas-microsoft-com:vml" Requires="v">
                <p:oleObj spid="_x0000_s3138" name="Macro-Enabled Worksheet" showAsIcon="1" r:id="rId5" imgW="914400" imgH="792360" progId="Excel.SheetMacroEnabled.12">
                  <p:embed/>
                </p:oleObj>
              </mc:Choice>
              <mc:Fallback>
                <p:oleObj name="Macro-Enabled Worksheet" showAsIcon="1" r:id="rId5" imgW="914400" imgH="792360" progId="Excel.SheetMacroEnabled.12">
                  <p:embed/>
                  <p:pic>
                    <p:nvPicPr>
                      <p:cNvPr id="0" name=""/>
                      <p:cNvPicPr/>
                      <p:nvPr/>
                    </p:nvPicPr>
                    <p:blipFill>
                      <a:blip r:embed="rId6"/>
                      <a:stretch>
                        <a:fillRect/>
                      </a:stretch>
                    </p:blipFill>
                    <p:spPr>
                      <a:xfrm>
                        <a:off x="4779818" y="4410171"/>
                        <a:ext cx="914400" cy="79216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27347353"/>
              </p:ext>
            </p:extLst>
          </p:nvPr>
        </p:nvGraphicFramePr>
        <p:xfrm>
          <a:off x="4322618" y="5953083"/>
          <a:ext cx="1173018" cy="792163"/>
        </p:xfrm>
        <a:graphic>
          <a:graphicData uri="http://schemas.openxmlformats.org/presentationml/2006/ole">
            <mc:AlternateContent xmlns:mc="http://schemas.openxmlformats.org/markup-compatibility/2006">
              <mc:Choice xmlns:v="urn:schemas-microsoft-com:vml" Requires="v">
                <p:oleObj spid="_x0000_s3139" name="Packager Shell Object" showAsIcon="1" r:id="rId7" imgW="914400" imgH="792360" progId="Package">
                  <p:embed/>
                </p:oleObj>
              </mc:Choice>
              <mc:Fallback>
                <p:oleObj name="Packager Shell Object" showAsIcon="1" r:id="rId7" imgW="914400" imgH="792360" progId="Package">
                  <p:embed/>
                  <p:pic>
                    <p:nvPicPr>
                      <p:cNvPr id="0" name=""/>
                      <p:cNvPicPr/>
                      <p:nvPr/>
                    </p:nvPicPr>
                    <p:blipFill>
                      <a:blip r:embed="rId8"/>
                      <a:stretch>
                        <a:fillRect/>
                      </a:stretch>
                    </p:blipFill>
                    <p:spPr>
                      <a:xfrm>
                        <a:off x="4322618" y="5953083"/>
                        <a:ext cx="1173018" cy="792163"/>
                      </a:xfrm>
                      <a:prstGeom prst="rect">
                        <a:avLst/>
                      </a:prstGeom>
                    </p:spPr>
                  </p:pic>
                </p:oleObj>
              </mc:Fallback>
            </mc:AlternateContent>
          </a:graphicData>
        </a:graphic>
      </p:graphicFrame>
    </p:spTree>
    <p:extLst>
      <p:ext uri="{BB962C8B-B14F-4D97-AF65-F5344CB8AC3E}">
        <p14:creationId xmlns:p14="http://schemas.microsoft.com/office/powerpoint/2010/main" val="3229392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40146"/>
            <a:ext cx="6714836" cy="3357418"/>
          </a:xfrm>
          <a:prstGeom prst="rect">
            <a:avLst/>
          </a:prstGeom>
        </p:spPr>
      </p:pic>
      <p:pic>
        <p:nvPicPr>
          <p:cNvPr id="3" name="Picture 2"/>
          <p:cNvPicPr>
            <a:picLocks noChangeAspect="1"/>
          </p:cNvPicPr>
          <p:nvPr/>
        </p:nvPicPr>
        <p:blipFill rotWithShape="1">
          <a:blip r:embed="rId3"/>
          <a:srcRect l="8514"/>
          <a:stretch/>
        </p:blipFill>
        <p:spPr>
          <a:xfrm>
            <a:off x="6012873" y="3409424"/>
            <a:ext cx="6077526" cy="3321575"/>
          </a:xfrm>
          <a:prstGeom prst="rect">
            <a:avLst/>
          </a:prstGeom>
        </p:spPr>
      </p:pic>
      <p:sp>
        <p:nvSpPr>
          <p:cNvPr id="4" name="TextBox 3"/>
          <p:cNvSpPr txBox="1"/>
          <p:nvPr/>
        </p:nvSpPr>
        <p:spPr>
          <a:xfrm>
            <a:off x="7028874" y="1501620"/>
            <a:ext cx="4174836" cy="646331"/>
          </a:xfrm>
          <a:prstGeom prst="rect">
            <a:avLst/>
          </a:prstGeom>
          <a:noFill/>
        </p:spPr>
        <p:txBody>
          <a:bodyPr wrap="square" rtlCol="0">
            <a:spAutoFit/>
          </a:bodyPr>
          <a:lstStyle/>
          <a:p>
            <a:r>
              <a:rPr lang="en-US" b="1" dirty="0" smtClean="0"/>
              <a:t>Data Cleaning and plots </a:t>
            </a:r>
            <a:r>
              <a:rPr lang="en-US" dirty="0" smtClean="0"/>
              <a:t>for Daily Tweets Vs Dow Jones &amp; SPX from 2016 to 2020</a:t>
            </a:r>
            <a:endParaRPr lang="en-US" dirty="0"/>
          </a:p>
        </p:txBody>
      </p:sp>
    </p:spTree>
    <p:extLst>
      <p:ext uri="{BB962C8B-B14F-4D97-AF65-F5344CB8AC3E}">
        <p14:creationId xmlns:p14="http://schemas.microsoft.com/office/powerpoint/2010/main" val="1235685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13510"/>
            <a:ext cx="8756073" cy="218901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419" y="3983182"/>
            <a:ext cx="10861963" cy="2715491"/>
          </a:xfrm>
          <a:prstGeom prst="rect">
            <a:avLst/>
          </a:prstGeom>
        </p:spPr>
      </p:pic>
      <p:sp>
        <p:nvSpPr>
          <p:cNvPr id="4" name="TextBox 3"/>
          <p:cNvSpPr txBox="1"/>
          <p:nvPr/>
        </p:nvSpPr>
        <p:spPr>
          <a:xfrm>
            <a:off x="7167420" y="2796523"/>
            <a:ext cx="4174836" cy="646331"/>
          </a:xfrm>
          <a:prstGeom prst="rect">
            <a:avLst/>
          </a:prstGeom>
          <a:noFill/>
        </p:spPr>
        <p:txBody>
          <a:bodyPr wrap="square" rtlCol="0">
            <a:spAutoFit/>
          </a:bodyPr>
          <a:lstStyle/>
          <a:p>
            <a:r>
              <a:rPr lang="en-US" b="1" dirty="0" smtClean="0"/>
              <a:t>Data Cleaning and plots </a:t>
            </a:r>
            <a:r>
              <a:rPr lang="en-US" dirty="0" smtClean="0"/>
              <a:t>for weekly Tweets Vs Dow Jones &amp; SPX from 2016 to 2020</a:t>
            </a:r>
            <a:endParaRPr lang="en-US" dirty="0"/>
          </a:p>
        </p:txBody>
      </p:sp>
    </p:spTree>
    <p:extLst>
      <p:ext uri="{BB962C8B-B14F-4D97-AF65-F5344CB8AC3E}">
        <p14:creationId xmlns:p14="http://schemas.microsoft.com/office/powerpoint/2010/main" val="3396035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67420" y="2796523"/>
            <a:ext cx="4174836" cy="923330"/>
          </a:xfrm>
          <a:prstGeom prst="rect">
            <a:avLst/>
          </a:prstGeom>
          <a:noFill/>
        </p:spPr>
        <p:txBody>
          <a:bodyPr wrap="square" rtlCol="0">
            <a:spAutoFit/>
          </a:bodyPr>
          <a:lstStyle/>
          <a:p>
            <a:r>
              <a:rPr lang="en-US" b="1" dirty="0" smtClean="0"/>
              <a:t>Data Cleaning and plots </a:t>
            </a:r>
            <a:r>
              <a:rPr lang="en-US" dirty="0" smtClean="0"/>
              <a:t>for Monthly Tweets Vs Dow Jones &amp; SPX from 2016 to 2020</a:t>
            </a:r>
            <a:endParaRPr lang="en-US" dirty="0"/>
          </a:p>
        </p:txBody>
      </p:sp>
    </p:spTree>
    <p:extLst>
      <p:ext uri="{BB962C8B-B14F-4D97-AF65-F5344CB8AC3E}">
        <p14:creationId xmlns:p14="http://schemas.microsoft.com/office/powerpoint/2010/main" val="3378767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67420" y="2796523"/>
            <a:ext cx="4174836" cy="646331"/>
          </a:xfrm>
          <a:prstGeom prst="rect">
            <a:avLst/>
          </a:prstGeom>
          <a:noFill/>
        </p:spPr>
        <p:txBody>
          <a:bodyPr wrap="square" rtlCol="0">
            <a:spAutoFit/>
          </a:bodyPr>
          <a:lstStyle/>
          <a:p>
            <a:r>
              <a:rPr lang="en-US" b="1" dirty="0" smtClean="0"/>
              <a:t>Data Cleaning and plots </a:t>
            </a:r>
            <a:r>
              <a:rPr lang="en-US" dirty="0" smtClean="0"/>
              <a:t>for Yearly Tweets Vs Dow Jones &amp; SPX from 2016 to 2020</a:t>
            </a:r>
            <a:endParaRPr lang="en-US" dirty="0"/>
          </a:p>
        </p:txBody>
      </p:sp>
    </p:spTree>
    <p:extLst>
      <p:ext uri="{BB962C8B-B14F-4D97-AF65-F5344CB8AC3E}">
        <p14:creationId xmlns:p14="http://schemas.microsoft.com/office/powerpoint/2010/main" val="4041256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2759" y="205569"/>
            <a:ext cx="10813163" cy="1477328"/>
          </a:xfrm>
          <a:prstGeom prst="rect">
            <a:avLst/>
          </a:prstGeom>
        </p:spPr>
        <p:txBody>
          <a:bodyPr wrap="square">
            <a:spAutoFit/>
          </a:bodyPr>
          <a:lstStyle/>
          <a:p>
            <a:r>
              <a:rPr lang="en-US" b="1" dirty="0"/>
              <a:t>4. </a:t>
            </a:r>
            <a:r>
              <a:rPr lang="en-US" b="1" dirty="0" smtClean="0"/>
              <a:t>Data Visualization and Tweet- Stock Correlation</a:t>
            </a:r>
          </a:p>
          <a:p>
            <a:endParaRPr lang="en-US" dirty="0"/>
          </a:p>
          <a:p>
            <a:pPr marL="285750" indent="-285750">
              <a:buFont typeface="Arial" panose="020B0604020202020204" pitchFamily="34" charset="0"/>
              <a:buChar char="•"/>
            </a:pPr>
            <a:r>
              <a:rPr lang="en-US" dirty="0"/>
              <a:t>The final step after </a:t>
            </a:r>
            <a:r>
              <a:rPr lang="en-US" dirty="0" smtClean="0"/>
              <a:t>tagging for correlation </a:t>
            </a:r>
            <a:r>
              <a:rPr lang="en-US" dirty="0"/>
              <a:t>would be to combine both the data sets and come up with a visualization that shows us the correlation between the tweets and the stock market variation</a:t>
            </a:r>
            <a:r>
              <a:rPr lang="en-US" dirty="0" smtClean="0"/>
              <a:t>.</a:t>
            </a:r>
          </a:p>
          <a:p>
            <a:pPr marL="285750" indent="-285750">
              <a:buFont typeface="Arial" panose="020B0604020202020204" pitchFamily="34" charset="0"/>
              <a:buChar char="•"/>
            </a:pPr>
            <a:r>
              <a:rPr lang="en-US" dirty="0" smtClean="0"/>
              <a:t>Used </a:t>
            </a:r>
            <a:r>
              <a:rPr lang="en-US" dirty="0" err="1" smtClean="0"/>
              <a:t>Matplotlib</a:t>
            </a:r>
            <a:r>
              <a:rPr lang="en-US" dirty="0"/>
              <a:t> </a:t>
            </a:r>
            <a:r>
              <a:rPr lang="en-US" dirty="0" smtClean="0"/>
              <a:t>for data visualization.</a:t>
            </a:r>
            <a:endParaRPr lang="en-US" dirty="0"/>
          </a:p>
        </p:txBody>
      </p:sp>
      <p:sp>
        <p:nvSpPr>
          <p:cNvPr id="3" name="Rectangle 2"/>
          <p:cNvSpPr/>
          <p:nvPr/>
        </p:nvSpPr>
        <p:spPr>
          <a:xfrm>
            <a:off x="410949" y="1794225"/>
            <a:ext cx="9281772" cy="646331"/>
          </a:xfrm>
          <a:prstGeom prst="rect">
            <a:avLst/>
          </a:prstGeom>
        </p:spPr>
        <p:txBody>
          <a:bodyPr wrap="none">
            <a:spAutoFit/>
          </a:bodyPr>
          <a:lstStyle/>
          <a:p>
            <a:r>
              <a:rPr lang="en-US" dirty="0" smtClean="0">
                <a:latin typeface="medium-content-sans-serif-font"/>
              </a:rPr>
              <a:t>Images for correlation Between Tweets and Stock Prices: </a:t>
            </a:r>
          </a:p>
          <a:p>
            <a:r>
              <a:rPr lang="en-US" dirty="0" smtClean="0"/>
              <a:t>With this, we </a:t>
            </a:r>
            <a:r>
              <a:rPr lang="en-US" dirty="0"/>
              <a:t>see there is a correlation between President Trump’s tweet and stock market prices.</a:t>
            </a:r>
          </a:p>
        </p:txBody>
      </p:sp>
      <p:sp>
        <p:nvSpPr>
          <p:cNvPr id="4" name="Rectangle 3"/>
          <p:cNvSpPr/>
          <p:nvPr/>
        </p:nvSpPr>
        <p:spPr>
          <a:xfrm>
            <a:off x="410949" y="2727144"/>
            <a:ext cx="10016906" cy="1200329"/>
          </a:xfrm>
          <a:prstGeom prst="rect">
            <a:avLst/>
          </a:prstGeom>
        </p:spPr>
        <p:txBody>
          <a:bodyPr wrap="square">
            <a:spAutoFit/>
          </a:bodyPr>
          <a:lstStyle/>
          <a:p>
            <a:r>
              <a:rPr lang="en-US" b="1" dirty="0">
                <a:latin typeface="medium-content-serif-font"/>
              </a:rPr>
              <a:t>For example, </a:t>
            </a:r>
            <a:r>
              <a:rPr lang="en-US" b="1" dirty="0" smtClean="0">
                <a:latin typeface="medium-content-serif-font"/>
              </a:rPr>
              <a:t>Get couple example of 2019 Tweet where the variation is observed and explain the same. </a:t>
            </a:r>
            <a:endParaRPr lang="en-US" dirty="0" smtClean="0">
              <a:latin typeface="medium-content-serif-font"/>
            </a:endParaRPr>
          </a:p>
          <a:p>
            <a:endParaRPr lang="en-US" dirty="0">
              <a:latin typeface="medium-content-serif-font"/>
            </a:endParaRPr>
          </a:p>
          <a:p>
            <a:endParaRPr lang="en-US" dirty="0"/>
          </a:p>
        </p:txBody>
      </p:sp>
    </p:spTree>
    <p:extLst>
      <p:ext uri="{BB962C8B-B14F-4D97-AF65-F5344CB8AC3E}">
        <p14:creationId xmlns:p14="http://schemas.microsoft.com/office/powerpoint/2010/main" val="1197537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9494" y="339650"/>
            <a:ext cx="8682178" cy="369332"/>
          </a:xfrm>
          <a:prstGeom prst="rect">
            <a:avLst/>
          </a:prstGeom>
          <a:noFill/>
        </p:spPr>
        <p:txBody>
          <a:bodyPr wrap="square" rtlCol="0">
            <a:spAutoFit/>
          </a:bodyPr>
          <a:lstStyle/>
          <a:p>
            <a:pPr algn="ctr"/>
            <a:r>
              <a:rPr lang="en-US" dirty="0" smtClean="0"/>
              <a:t>Daily Tweets Vs Dow Jones for 2019</a:t>
            </a:r>
            <a:endParaRPr lang="en-US" dirty="0"/>
          </a:p>
        </p:txBody>
      </p:sp>
    </p:spTree>
    <p:extLst>
      <p:ext uri="{BB962C8B-B14F-4D97-AF65-F5344CB8AC3E}">
        <p14:creationId xmlns:p14="http://schemas.microsoft.com/office/powerpoint/2010/main" val="1338474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981" y="1397000"/>
            <a:ext cx="9901382" cy="4950691"/>
          </a:xfrm>
          <a:prstGeom prst="rect">
            <a:avLst/>
          </a:prstGeom>
        </p:spPr>
      </p:pic>
      <p:sp>
        <p:nvSpPr>
          <p:cNvPr id="3" name="TextBox 2"/>
          <p:cNvSpPr txBox="1"/>
          <p:nvPr/>
        </p:nvSpPr>
        <p:spPr>
          <a:xfrm>
            <a:off x="1699494" y="339650"/>
            <a:ext cx="8682178" cy="369332"/>
          </a:xfrm>
          <a:prstGeom prst="rect">
            <a:avLst/>
          </a:prstGeom>
          <a:noFill/>
        </p:spPr>
        <p:txBody>
          <a:bodyPr wrap="square" rtlCol="0">
            <a:spAutoFit/>
          </a:bodyPr>
          <a:lstStyle/>
          <a:p>
            <a:pPr algn="ctr"/>
            <a:r>
              <a:rPr lang="en-US" dirty="0" smtClean="0"/>
              <a:t>Daily Tweets Vs China Exchange Rates for 2019</a:t>
            </a:r>
            <a:endParaRPr lang="en-US" dirty="0"/>
          </a:p>
        </p:txBody>
      </p:sp>
    </p:spTree>
    <p:extLst>
      <p:ext uri="{BB962C8B-B14F-4D97-AF65-F5344CB8AC3E}">
        <p14:creationId xmlns:p14="http://schemas.microsoft.com/office/powerpoint/2010/main" val="2153174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126" y="251752"/>
            <a:ext cx="11340245" cy="2308324"/>
          </a:xfrm>
          <a:prstGeom prst="rect">
            <a:avLst/>
          </a:prstGeom>
        </p:spPr>
        <p:txBody>
          <a:bodyPr wrap="square">
            <a:spAutoFit/>
          </a:bodyPr>
          <a:lstStyle/>
          <a:p>
            <a:r>
              <a:rPr lang="en-US" b="1" dirty="0" smtClean="0"/>
              <a:t>Conclusion:</a:t>
            </a:r>
          </a:p>
          <a:p>
            <a:pPr marL="285750" indent="-285750">
              <a:buFont typeface="Arial" panose="020B0604020202020204" pitchFamily="34" charset="0"/>
              <a:buChar char="•"/>
            </a:pPr>
            <a:r>
              <a:rPr lang="en-US" dirty="0" smtClean="0"/>
              <a:t>The </a:t>
            </a:r>
            <a:r>
              <a:rPr lang="en-US" dirty="0"/>
              <a:t>scope of our analysis was to analyze and visualize the correlation between the tweets and stock market prices by manually marking the correlation </a:t>
            </a:r>
            <a:r>
              <a:rPr lang="en-US" dirty="0" smtClean="0"/>
              <a:t>tags</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Looking at the correlation between the Tweet and the market movement, we can say that the Trump Tweet definitely affect the market.</a:t>
            </a:r>
          </a:p>
          <a:p>
            <a:pPr marL="285750" indent="-285750">
              <a:buFont typeface="Arial" panose="020B0604020202020204" pitchFamily="34" charset="0"/>
              <a:buChar char="•"/>
            </a:pPr>
            <a:endParaRPr lang="en-US" dirty="0" smtClean="0"/>
          </a:p>
          <a:p>
            <a:endParaRPr lang="en-US" dirty="0" smtClean="0"/>
          </a:p>
        </p:txBody>
      </p:sp>
      <p:sp>
        <p:nvSpPr>
          <p:cNvPr id="5" name="Rectangle 4"/>
          <p:cNvSpPr/>
          <p:nvPr/>
        </p:nvSpPr>
        <p:spPr>
          <a:xfrm>
            <a:off x="554181" y="2200994"/>
            <a:ext cx="10400145" cy="1754326"/>
          </a:xfrm>
          <a:prstGeom prst="rect">
            <a:avLst/>
          </a:prstGeom>
        </p:spPr>
        <p:txBody>
          <a:bodyPr wrap="square">
            <a:spAutoFit/>
          </a:bodyPr>
          <a:lstStyle/>
          <a:p>
            <a:pPr fontAlgn="base"/>
            <a:r>
              <a:rPr lang="en-US" dirty="0">
                <a:solidFill>
                  <a:srgbClr val="000000"/>
                </a:solidFill>
                <a:latin typeface="PT Serif"/>
              </a:rPr>
              <a:t>In almost every case, when the president unleashes his Twitter (TWTR) fury, the share price of the affected company drops—in some cases fairly significantly. Lockheed Martin’s stock (LMT), for example, </a:t>
            </a:r>
            <a:r>
              <a:rPr lang="en-US" dirty="0">
                <a:solidFill>
                  <a:srgbClr val="1BAAE1"/>
                </a:solidFill>
                <a:latin typeface="inherit"/>
                <a:hlinkClick r:id="rId2"/>
              </a:rPr>
              <a:t>plunged by more than 5%</a:t>
            </a:r>
            <a:r>
              <a:rPr lang="en-US" dirty="0">
                <a:solidFill>
                  <a:srgbClr val="000000"/>
                </a:solidFill>
                <a:latin typeface="PT Serif"/>
              </a:rPr>
              <a:t> in December, after Trump </a:t>
            </a:r>
            <a:r>
              <a:rPr lang="en-US" dirty="0">
                <a:solidFill>
                  <a:srgbClr val="1BAAE1"/>
                </a:solidFill>
                <a:latin typeface="inherit"/>
                <a:hlinkClick r:id="rId3"/>
              </a:rPr>
              <a:t>criticized</a:t>
            </a:r>
            <a:r>
              <a:rPr lang="en-US" dirty="0">
                <a:solidFill>
                  <a:srgbClr val="000000"/>
                </a:solidFill>
                <a:latin typeface="PT Serif"/>
              </a:rPr>
              <a:t> the company by saying the cost of its F-35 jet aircraft contract was “out of control.”</a:t>
            </a:r>
          </a:p>
          <a:p>
            <a:r>
              <a:rPr lang="en-US" dirty="0"/>
              <a:t/>
            </a:r>
            <a:br>
              <a:rPr lang="en-US" dirty="0"/>
            </a:br>
            <a:endParaRPr lang="en-US" dirty="0"/>
          </a:p>
        </p:txBody>
      </p:sp>
      <p:pic>
        <p:nvPicPr>
          <p:cNvPr id="6" name="Picture 5"/>
          <p:cNvPicPr>
            <a:picLocks noChangeAspect="1"/>
          </p:cNvPicPr>
          <p:nvPr/>
        </p:nvPicPr>
        <p:blipFill>
          <a:blip r:embed="rId4"/>
          <a:stretch>
            <a:fillRect/>
          </a:stretch>
        </p:blipFill>
        <p:spPr>
          <a:xfrm>
            <a:off x="554181" y="3782538"/>
            <a:ext cx="2733675" cy="1191163"/>
          </a:xfrm>
          <a:prstGeom prst="rect">
            <a:avLst/>
          </a:prstGeom>
        </p:spPr>
      </p:pic>
      <p:sp>
        <p:nvSpPr>
          <p:cNvPr id="7" name="Rectangle 6"/>
          <p:cNvSpPr/>
          <p:nvPr/>
        </p:nvSpPr>
        <p:spPr>
          <a:xfrm>
            <a:off x="554181" y="5177782"/>
            <a:ext cx="9605818" cy="923330"/>
          </a:xfrm>
          <a:prstGeom prst="rect">
            <a:avLst/>
          </a:prstGeom>
        </p:spPr>
        <p:txBody>
          <a:bodyPr wrap="square">
            <a:spAutoFit/>
          </a:bodyPr>
          <a:lstStyle/>
          <a:p>
            <a:r>
              <a:rPr lang="en-US" dirty="0">
                <a:solidFill>
                  <a:srgbClr val="000000"/>
                </a:solidFill>
                <a:latin typeface="PT Serif"/>
              </a:rPr>
              <a:t>Even </a:t>
            </a:r>
            <a:r>
              <a:rPr lang="en-US" dirty="0">
                <a:solidFill>
                  <a:srgbClr val="1BAAE1"/>
                </a:solidFill>
                <a:latin typeface="PT Serif"/>
                <a:hlinkClick r:id="rId5"/>
              </a:rPr>
              <a:t>Nordstrom</a:t>
            </a:r>
            <a:r>
              <a:rPr lang="en-US" dirty="0">
                <a:solidFill>
                  <a:srgbClr val="000000"/>
                </a:solidFill>
                <a:latin typeface="PT Serif"/>
              </a:rPr>
              <a:t> (JWN), which Trump </a:t>
            </a:r>
            <a:r>
              <a:rPr lang="en-US" dirty="0">
                <a:solidFill>
                  <a:srgbClr val="1BAAE1"/>
                </a:solidFill>
                <a:latin typeface="PT Serif"/>
                <a:hlinkClick r:id="rId6"/>
              </a:rPr>
              <a:t>attacked</a:t>
            </a:r>
            <a:r>
              <a:rPr lang="en-US" dirty="0">
                <a:solidFill>
                  <a:srgbClr val="000000"/>
                </a:solidFill>
                <a:latin typeface="PT Serif"/>
              </a:rPr>
              <a:t> just a few weeks ago after the company removed his daughter </a:t>
            </a:r>
            <a:r>
              <a:rPr lang="en-US" dirty="0" err="1">
                <a:solidFill>
                  <a:srgbClr val="000000"/>
                </a:solidFill>
                <a:latin typeface="PT Serif"/>
              </a:rPr>
              <a:t>Ivanka’s</a:t>
            </a:r>
            <a:r>
              <a:rPr lang="en-US" dirty="0">
                <a:solidFill>
                  <a:srgbClr val="000000"/>
                </a:solidFill>
                <a:latin typeface="PT Serif"/>
              </a:rPr>
              <a:t> fashion designs from their stores, </a:t>
            </a:r>
            <a:r>
              <a:rPr lang="en-US" dirty="0">
                <a:solidFill>
                  <a:srgbClr val="1BAAE1"/>
                </a:solidFill>
                <a:latin typeface="PT Serif"/>
                <a:hlinkClick r:id="rId7"/>
              </a:rPr>
              <a:t>has increased in value</a:t>
            </a:r>
            <a:r>
              <a:rPr lang="en-US" dirty="0">
                <a:solidFill>
                  <a:srgbClr val="000000"/>
                </a:solidFill>
                <a:latin typeface="PT Serif"/>
              </a:rPr>
              <a:t> since the attack.</a:t>
            </a:r>
            <a:endParaRPr lang="en-US" dirty="0"/>
          </a:p>
        </p:txBody>
      </p:sp>
    </p:spTree>
    <p:extLst>
      <p:ext uri="{BB962C8B-B14F-4D97-AF65-F5344CB8AC3E}">
        <p14:creationId xmlns:p14="http://schemas.microsoft.com/office/powerpoint/2010/main" val="362511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109" y="372836"/>
            <a:ext cx="10843490" cy="4247317"/>
          </a:xfrm>
          <a:prstGeom prst="rect">
            <a:avLst/>
          </a:prstGeom>
        </p:spPr>
        <p:txBody>
          <a:bodyPr wrap="square">
            <a:spAutoFit/>
          </a:bodyPr>
          <a:lstStyle/>
          <a:p>
            <a:r>
              <a:rPr lang="en-US" b="1" dirty="0"/>
              <a:t>Presentation Requirements</a:t>
            </a:r>
          </a:p>
          <a:p>
            <a:r>
              <a:rPr lang="en-US" dirty="0"/>
              <a:t>The presentation requirements for Project 1 are as follows.</a:t>
            </a:r>
          </a:p>
          <a:p>
            <a:r>
              <a:rPr lang="en-US" dirty="0"/>
              <a:t>Your presentation must:</a:t>
            </a:r>
          </a:p>
          <a:p>
            <a:pPr>
              <a:buFont typeface="Arial" panose="020B0604020202020204" pitchFamily="34" charset="0"/>
              <a:buChar char="•"/>
            </a:pPr>
            <a:r>
              <a:rPr lang="en-US" dirty="0"/>
              <a:t>Be at least 8-10 min. long</a:t>
            </a:r>
          </a:p>
          <a:p>
            <a:pPr>
              <a:buFont typeface="Arial" panose="020B0604020202020204" pitchFamily="34" charset="0"/>
              <a:buChar char="•"/>
            </a:pPr>
            <a:r>
              <a:rPr lang="en-US" dirty="0"/>
              <a:t>Describe the core message or hypothesis for your project.</a:t>
            </a:r>
          </a:p>
          <a:p>
            <a:pPr>
              <a:buFont typeface="Arial" panose="020B0604020202020204" pitchFamily="34" charset="0"/>
              <a:buChar char="•"/>
            </a:pPr>
            <a:r>
              <a:rPr lang="en-US" dirty="0"/>
              <a:t>Describe the questions you and your group found interesting, and what motivated you to answer them</a:t>
            </a:r>
          </a:p>
          <a:p>
            <a:pPr>
              <a:buFont typeface="Arial" panose="020B0604020202020204" pitchFamily="34" charset="0"/>
              <a:buChar char="•"/>
            </a:pPr>
            <a:r>
              <a:rPr lang="en-US" dirty="0"/>
              <a:t>Summarize where and how you found the data you used to answer these questions</a:t>
            </a:r>
          </a:p>
          <a:p>
            <a:pPr>
              <a:buFont typeface="Arial" panose="020B0604020202020204" pitchFamily="34" charset="0"/>
              <a:buChar char="•"/>
            </a:pPr>
            <a:r>
              <a:rPr lang="en-US" dirty="0"/>
              <a:t>Describe the data exploration and cleanup process (accompanied by your </a:t>
            </a:r>
            <a:r>
              <a:rPr lang="en-US" dirty="0" err="1"/>
              <a:t>Jupyter</a:t>
            </a:r>
            <a:r>
              <a:rPr lang="en-US" dirty="0"/>
              <a:t> Notebook)</a:t>
            </a:r>
          </a:p>
          <a:p>
            <a:pPr>
              <a:buFont typeface="Arial" panose="020B0604020202020204" pitchFamily="34" charset="0"/>
              <a:buChar char="•"/>
            </a:pPr>
            <a:r>
              <a:rPr lang="en-US" dirty="0"/>
              <a:t>Describe the analysis process (accompanied by your </a:t>
            </a:r>
            <a:r>
              <a:rPr lang="en-US" dirty="0" err="1"/>
              <a:t>Jupyter</a:t>
            </a:r>
            <a:r>
              <a:rPr lang="en-US" dirty="0"/>
              <a:t> Notebook)</a:t>
            </a:r>
          </a:p>
          <a:p>
            <a:pPr>
              <a:buFont typeface="Arial" panose="020B0604020202020204" pitchFamily="34" charset="0"/>
              <a:buChar char="•"/>
            </a:pPr>
            <a:r>
              <a:rPr lang="en-US" dirty="0"/>
              <a:t>Summarize your conclusions. This should include a numerical summary (i.e., what data did your analysis yield), as well as visualizations of that summary (plots of the final analysis data)</a:t>
            </a:r>
          </a:p>
          <a:p>
            <a:pPr>
              <a:buFont typeface="Arial" panose="020B0604020202020204" pitchFamily="34" charset="0"/>
              <a:buChar char="•"/>
            </a:pPr>
            <a:r>
              <a:rPr lang="en-US" dirty="0"/>
              <a:t>Discuss the implications of your findings. This is where you get to have an open-ended discussion about what your findings "mean".</a:t>
            </a:r>
          </a:p>
          <a:p>
            <a:pPr>
              <a:buFont typeface="Arial" panose="020B0604020202020204" pitchFamily="34" charset="0"/>
              <a:buChar char="•"/>
            </a:pPr>
            <a:r>
              <a:rPr lang="en-US" dirty="0"/>
              <a:t>Tell a good story! Storytelling through data analysis is no different than in literature. Find your narrative and use your analysis and visualization skills to highlight conflict and resolution in your data.</a:t>
            </a:r>
          </a:p>
        </p:txBody>
      </p:sp>
    </p:spTree>
    <p:extLst>
      <p:ext uri="{BB962C8B-B14F-4D97-AF65-F5344CB8AC3E}">
        <p14:creationId xmlns:p14="http://schemas.microsoft.com/office/powerpoint/2010/main" val="16073265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4087" y="768495"/>
            <a:ext cx="3746932" cy="1306534"/>
          </a:xfrm>
          <a:prstGeom prst="rect">
            <a:avLst/>
          </a:prstGeom>
        </p:spPr>
      </p:pic>
      <p:sp>
        <p:nvSpPr>
          <p:cNvPr id="3" name="Rectangle 2"/>
          <p:cNvSpPr/>
          <p:nvPr/>
        </p:nvSpPr>
        <p:spPr>
          <a:xfrm>
            <a:off x="557213" y="307170"/>
            <a:ext cx="1287532" cy="369332"/>
          </a:xfrm>
          <a:prstGeom prst="rect">
            <a:avLst/>
          </a:prstGeom>
        </p:spPr>
        <p:txBody>
          <a:bodyPr wrap="none">
            <a:spAutoFit/>
          </a:bodyPr>
          <a:lstStyle/>
          <a:p>
            <a:r>
              <a:rPr lang="en-US" b="1" dirty="0"/>
              <a:t>Conclusion:</a:t>
            </a:r>
          </a:p>
        </p:txBody>
      </p:sp>
      <p:sp>
        <p:nvSpPr>
          <p:cNvPr id="4" name="TextBox 3"/>
          <p:cNvSpPr txBox="1"/>
          <p:nvPr/>
        </p:nvSpPr>
        <p:spPr>
          <a:xfrm>
            <a:off x="4701309" y="768495"/>
            <a:ext cx="7315200" cy="1200329"/>
          </a:xfrm>
          <a:prstGeom prst="rect">
            <a:avLst/>
          </a:prstGeom>
          <a:noFill/>
        </p:spPr>
        <p:txBody>
          <a:bodyPr wrap="square" rtlCol="0">
            <a:spAutoFit/>
          </a:bodyPr>
          <a:lstStyle/>
          <a:p>
            <a:r>
              <a:rPr lang="en-US" dirty="0"/>
              <a:t>As a result, the company stocks lost almost US$1.2 million in market cap in just 5 minutes of the tweet being uploaded. Over the next few months, the stock continued its downward spiral, losing a total of $12 billion in market cap. </a:t>
            </a:r>
            <a:endParaRPr lang="en-US" dirty="0"/>
          </a:p>
        </p:txBody>
      </p:sp>
      <p:pic>
        <p:nvPicPr>
          <p:cNvPr id="5" name="Picture 4"/>
          <p:cNvPicPr>
            <a:picLocks noChangeAspect="1"/>
          </p:cNvPicPr>
          <p:nvPr/>
        </p:nvPicPr>
        <p:blipFill>
          <a:blip r:embed="rId3"/>
          <a:stretch>
            <a:fillRect/>
          </a:stretch>
        </p:blipFill>
        <p:spPr>
          <a:xfrm>
            <a:off x="275505" y="2257086"/>
            <a:ext cx="3825440" cy="1585863"/>
          </a:xfrm>
          <a:prstGeom prst="rect">
            <a:avLst/>
          </a:prstGeom>
        </p:spPr>
      </p:pic>
      <p:sp>
        <p:nvSpPr>
          <p:cNvPr id="6" name="Rectangle 5"/>
          <p:cNvSpPr/>
          <p:nvPr/>
        </p:nvSpPr>
        <p:spPr>
          <a:xfrm>
            <a:off x="4701308" y="2257086"/>
            <a:ext cx="7398327" cy="1477328"/>
          </a:xfrm>
          <a:prstGeom prst="rect">
            <a:avLst/>
          </a:prstGeom>
        </p:spPr>
        <p:txBody>
          <a:bodyPr wrap="square">
            <a:spAutoFit/>
          </a:bodyPr>
          <a:lstStyle/>
          <a:p>
            <a:r>
              <a:rPr lang="en-US" dirty="0">
                <a:solidFill>
                  <a:srgbClr val="222222"/>
                </a:solidFill>
                <a:latin typeface="Lato"/>
              </a:rPr>
              <a:t>resulting in high volatility in Amazon’s shares, which fell over 3.8% in the next session. It is interesting to note that a subsequent positive tweet on April 3, 2018, led to an increase in the share price by 1.4%. Amazon suffered losses of £35.5 billion in market cap as a result of this.</a:t>
            </a:r>
            <a:endParaRPr lang="en-US" dirty="0"/>
          </a:p>
        </p:txBody>
      </p:sp>
      <p:pic>
        <p:nvPicPr>
          <p:cNvPr id="7" name="Picture 6"/>
          <p:cNvPicPr>
            <a:picLocks noChangeAspect="1"/>
          </p:cNvPicPr>
          <p:nvPr/>
        </p:nvPicPr>
        <p:blipFill>
          <a:blip r:embed="rId4"/>
          <a:stretch>
            <a:fillRect/>
          </a:stretch>
        </p:blipFill>
        <p:spPr>
          <a:xfrm>
            <a:off x="275505" y="3948113"/>
            <a:ext cx="4296495" cy="1464556"/>
          </a:xfrm>
          <a:prstGeom prst="rect">
            <a:avLst/>
          </a:prstGeom>
        </p:spPr>
      </p:pic>
      <p:sp>
        <p:nvSpPr>
          <p:cNvPr id="8" name="Rectangle 7"/>
          <p:cNvSpPr/>
          <p:nvPr/>
        </p:nvSpPr>
        <p:spPr>
          <a:xfrm>
            <a:off x="4701308" y="4223434"/>
            <a:ext cx="6096000" cy="646331"/>
          </a:xfrm>
          <a:prstGeom prst="rect">
            <a:avLst/>
          </a:prstGeom>
        </p:spPr>
        <p:txBody>
          <a:bodyPr>
            <a:spAutoFit/>
          </a:bodyPr>
          <a:lstStyle/>
          <a:p>
            <a:r>
              <a:rPr lang="en-US" dirty="0">
                <a:solidFill>
                  <a:srgbClr val="222222"/>
                </a:solidFill>
                <a:latin typeface="Lato"/>
              </a:rPr>
              <a:t>Within minutes of his tweet, The Brent crude price fell 0.6%, while WTI fell 0.7%.</a:t>
            </a:r>
            <a:endParaRPr lang="en-US" dirty="0"/>
          </a:p>
        </p:txBody>
      </p:sp>
    </p:spTree>
    <p:extLst>
      <p:ext uri="{BB962C8B-B14F-4D97-AF65-F5344CB8AC3E}">
        <p14:creationId xmlns:p14="http://schemas.microsoft.com/office/powerpoint/2010/main" val="997594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7581" y="242515"/>
            <a:ext cx="11551340" cy="4247317"/>
          </a:xfrm>
          <a:prstGeom prst="rect">
            <a:avLst/>
          </a:prstGeom>
        </p:spPr>
        <p:txBody>
          <a:bodyPr wrap="square">
            <a:spAutoFit/>
          </a:bodyPr>
          <a:lstStyle/>
          <a:p>
            <a:r>
              <a:rPr lang="en-US" b="1" dirty="0" smtClean="0"/>
              <a:t>Scope of Improvement:</a:t>
            </a:r>
          </a:p>
          <a:p>
            <a:endParaRPr lang="en-US" b="1" dirty="0" smtClean="0"/>
          </a:p>
          <a:p>
            <a:pPr marL="285750" indent="-285750">
              <a:buFont typeface="Arial" panose="020B0604020202020204" pitchFamily="34" charset="0"/>
              <a:buChar char="•"/>
            </a:pPr>
            <a:r>
              <a:rPr lang="en-US" dirty="0"/>
              <a:t>I</a:t>
            </a:r>
            <a:r>
              <a:rPr lang="en-US" dirty="0" smtClean="0"/>
              <a:t>t </a:t>
            </a:r>
            <a:r>
              <a:rPr lang="en-US" dirty="0"/>
              <a:t>would be an interesting area of future studies to naturally train a neural network model with words and sentiments that seem to correlate to changes in stock prices. In which case we might be able to see stronger correlation of words with stock prices variation</a:t>
            </a:r>
            <a:r>
              <a:rPr lang="en-US" dirty="0" smtClean="0"/>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We </a:t>
            </a:r>
            <a:r>
              <a:rPr lang="en-US" dirty="0"/>
              <a:t>can create a machine learning model to use specific emotions for sentiment classification or examine specific words from tweets that are associated with changes in stock prices., a technique that greatly reduces manual tweet tagging</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We also need to include sentimental analysis,</a:t>
            </a:r>
            <a:r>
              <a:rPr lang="en-US" dirty="0" smtClean="0">
                <a:solidFill>
                  <a:srgbClr val="222222"/>
                </a:solidFill>
              </a:rPr>
              <a:t> </a:t>
            </a:r>
            <a:r>
              <a:rPr lang="en-US" dirty="0">
                <a:solidFill>
                  <a:srgbClr val="222222"/>
                </a:solidFill>
              </a:rPr>
              <a:t> </a:t>
            </a:r>
            <a:r>
              <a:rPr lang="en-US" b="1" dirty="0">
                <a:solidFill>
                  <a:srgbClr val="222222"/>
                </a:solidFill>
              </a:rPr>
              <a:t>Twitter Sentiment Analysis</a:t>
            </a:r>
            <a:r>
              <a:rPr lang="en-US" dirty="0">
                <a:solidFill>
                  <a:srgbClr val="222222"/>
                </a:solidFill>
              </a:rPr>
              <a:t>, also known as </a:t>
            </a:r>
            <a:r>
              <a:rPr lang="en-US" b="1" dirty="0">
                <a:solidFill>
                  <a:srgbClr val="222222"/>
                </a:solidFill>
              </a:rPr>
              <a:t>Opinion Mining</a:t>
            </a:r>
            <a:r>
              <a:rPr lang="en-US" dirty="0">
                <a:solidFill>
                  <a:srgbClr val="222222"/>
                </a:solidFill>
              </a:rPr>
              <a:t>, is primarily for analyzing conversations, opinions, and sharing of views (all in the form of tweets) for deciding business strategy, political </a:t>
            </a:r>
            <a:r>
              <a:rPr lang="en-US" b="1" dirty="0">
                <a:solidFill>
                  <a:srgbClr val="222222"/>
                </a:solidFill>
              </a:rPr>
              <a:t>analysis</a:t>
            </a:r>
            <a:r>
              <a:rPr lang="en-US" dirty="0">
                <a:solidFill>
                  <a:srgbClr val="222222"/>
                </a:solidFill>
              </a:rPr>
              <a:t>, and also for assessing public actions</a:t>
            </a:r>
          </a:p>
          <a:p>
            <a:pPr marL="285750" indent="-285750">
              <a:buFont typeface="Arial" panose="020B0604020202020204" pitchFamily="34" charset="0"/>
              <a:buChar char="•"/>
            </a:pPr>
            <a:endParaRPr lang="en-US" dirty="0"/>
          </a:p>
          <a:p>
            <a:endParaRPr lang="en-US" b="1" dirty="0"/>
          </a:p>
        </p:txBody>
      </p:sp>
    </p:spTree>
    <p:extLst>
      <p:ext uri="{BB962C8B-B14F-4D97-AF65-F5344CB8AC3E}">
        <p14:creationId xmlns:p14="http://schemas.microsoft.com/office/powerpoint/2010/main" val="3945912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5563" y="214270"/>
            <a:ext cx="11896437" cy="4678204"/>
          </a:xfrm>
          <a:prstGeom prst="rect">
            <a:avLst/>
          </a:prstGeom>
        </p:spPr>
        <p:txBody>
          <a:bodyPr wrap="square">
            <a:spAutoFit/>
          </a:bodyPr>
          <a:lstStyle/>
          <a:p>
            <a:endParaRPr lang="en-US" dirty="0" smtClean="0">
              <a:hlinkClick r:id="rId2"/>
            </a:endParaRPr>
          </a:p>
          <a:p>
            <a:r>
              <a:rPr lang="en-US" sz="2800" b="1" dirty="0" smtClean="0">
                <a:solidFill>
                  <a:srgbClr val="FF0000"/>
                </a:solidFill>
                <a:hlinkClick r:id="rId2"/>
              </a:rPr>
              <a:t>Sources: (Datasets)</a:t>
            </a:r>
          </a:p>
          <a:p>
            <a:endParaRPr lang="en-US" b="1" dirty="0">
              <a:hlinkClick r:id="rId2"/>
            </a:endParaRPr>
          </a:p>
          <a:p>
            <a:r>
              <a:rPr lang="en-US" dirty="0" smtClean="0">
                <a:hlinkClick r:id="rId2"/>
              </a:rPr>
              <a:t>https://towardsdatascience.com/trump-tweets-and-trade-96ac157ef082</a:t>
            </a:r>
            <a:endParaRPr lang="en-US" dirty="0" smtClean="0"/>
          </a:p>
          <a:p>
            <a:r>
              <a:rPr lang="en-US" dirty="0" smtClean="0">
                <a:hlinkClick r:id="rId3"/>
              </a:rPr>
              <a:t>https://medium.com/@chitu_rk/does-president-trumps-tweet-has-any-correlation-with-stock-market-prices-769ae0fba203</a:t>
            </a:r>
            <a:endParaRPr lang="en-US" dirty="0" smtClean="0"/>
          </a:p>
          <a:p>
            <a:r>
              <a:rPr lang="en-US" dirty="0" smtClean="0">
                <a:hlinkClick r:id="rId4"/>
              </a:rPr>
              <a:t>https://www.toptal.com/python/twitter-data-mining-using-python</a:t>
            </a:r>
            <a:endParaRPr lang="en-US" dirty="0" smtClean="0"/>
          </a:p>
          <a:p>
            <a:r>
              <a:rPr lang="en-US" dirty="0" smtClean="0">
                <a:hlinkClick r:id="rId5"/>
              </a:rPr>
              <a:t>https://www.digitalvidya.com/blog/twitter-sentiment-analysis-introduction-and-techniques/</a:t>
            </a:r>
            <a:endParaRPr lang="en-US" dirty="0" smtClean="0"/>
          </a:p>
          <a:p>
            <a:r>
              <a:rPr lang="en-US" dirty="0" smtClean="0">
                <a:hlinkClick r:id="rId6"/>
              </a:rPr>
              <a:t>https://www.digitalvidya.com/blog/sentiment-analysis/</a:t>
            </a:r>
            <a:endParaRPr lang="en-US" dirty="0" smtClean="0"/>
          </a:p>
          <a:p>
            <a:r>
              <a:rPr lang="en-US" dirty="0" smtClean="0">
                <a:hlinkClick r:id="rId7"/>
              </a:rPr>
              <a:t>https://www.barrons.com/articles/donald-trump-twitter-stock-market-51567803655</a:t>
            </a:r>
            <a:endParaRPr lang="en-US" dirty="0" smtClean="0"/>
          </a:p>
          <a:p>
            <a:r>
              <a:rPr lang="en-US" dirty="0">
                <a:hlinkClick r:id="rId8"/>
              </a:rPr>
              <a:t>https://stooq.com/t</a:t>
            </a:r>
            <a:r>
              <a:rPr lang="en-US" dirty="0" smtClean="0">
                <a:hlinkClick r:id="rId8"/>
              </a:rPr>
              <a:t>/</a:t>
            </a:r>
            <a:endParaRPr lang="en-US" dirty="0" smtClean="0"/>
          </a:p>
          <a:p>
            <a:r>
              <a:rPr lang="en-US" dirty="0">
                <a:hlinkClick r:id="rId9"/>
              </a:rPr>
              <a:t>http://www.trumptwitterarchive.com</a:t>
            </a:r>
            <a:r>
              <a:rPr lang="en-US" dirty="0" smtClean="0">
                <a:hlinkClick r:id="rId9"/>
              </a:rPr>
              <a:t>/</a:t>
            </a:r>
            <a:endParaRPr lang="en-US" dirty="0" smtClean="0"/>
          </a:p>
          <a:p>
            <a:r>
              <a:rPr lang="en-US" dirty="0">
                <a:hlinkClick r:id="rId10"/>
              </a:rPr>
              <a:t>https://medium.com/swlh/analyzing-trumps-tweets-5368528d2c90</a:t>
            </a:r>
            <a:endParaRPr lang="en-US" dirty="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048488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434110"/>
            <a:ext cx="10515600" cy="5362430"/>
          </a:xfrm>
        </p:spPr>
        <p:txBody>
          <a:bodyPr>
            <a:normAutofit fontScale="90000"/>
          </a:bodyPr>
          <a:lstStyle/>
          <a:p>
            <a:r>
              <a:rPr lang="en-US" dirty="0" smtClean="0"/>
              <a:t>Q &amp; A,</a:t>
            </a:r>
            <a:br>
              <a:rPr lang="en-US" dirty="0" smtClean="0"/>
            </a:br>
            <a:r>
              <a:rPr lang="en-US" dirty="0"/>
              <a:t/>
            </a:r>
            <a:br>
              <a:rPr lang="en-US" dirty="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t>
            </a:r>
            <a:br>
              <a:rPr lang="en-US" dirty="0" smtClean="0"/>
            </a:br>
            <a:r>
              <a:rPr lang="en-US" dirty="0"/>
              <a:t/>
            </a:r>
            <a:br>
              <a:rPr lang="en-US" dirty="0"/>
            </a:br>
            <a:r>
              <a:rPr lang="en-US" dirty="0" smtClean="0"/>
              <a:t>                                                                      Thank you,</a:t>
            </a:r>
            <a:br>
              <a:rPr lang="en-US" dirty="0" smtClean="0"/>
            </a:br>
            <a:endParaRPr lang="en-US" dirty="0"/>
          </a:p>
        </p:txBody>
      </p:sp>
    </p:spTree>
    <p:extLst>
      <p:ext uri="{BB962C8B-B14F-4D97-AF65-F5344CB8AC3E}">
        <p14:creationId xmlns:p14="http://schemas.microsoft.com/office/powerpoint/2010/main" val="882275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218" y="363325"/>
            <a:ext cx="10769600" cy="3416320"/>
          </a:xfrm>
          <a:prstGeom prst="rect">
            <a:avLst/>
          </a:prstGeom>
        </p:spPr>
        <p:txBody>
          <a:bodyPr wrap="square">
            <a:spAutoFit/>
          </a:bodyPr>
          <a:lstStyle/>
          <a:p>
            <a:r>
              <a:rPr lang="en-US" b="1" dirty="0"/>
              <a:t>Technical Requirements</a:t>
            </a:r>
          </a:p>
          <a:p>
            <a:r>
              <a:rPr lang="en-US" dirty="0"/>
              <a:t>The technical requirements for Project 1 are as follows.</a:t>
            </a:r>
          </a:p>
          <a:p>
            <a:pPr>
              <a:buFont typeface="Arial" panose="020B0604020202020204" pitchFamily="34" charset="0"/>
              <a:buChar char="•"/>
            </a:pPr>
            <a:r>
              <a:rPr lang="en-US" dirty="0"/>
              <a:t>Use Pandas to clean and format your data set(s)</a:t>
            </a:r>
          </a:p>
          <a:p>
            <a:pPr>
              <a:buFont typeface="Arial" panose="020B0604020202020204" pitchFamily="34" charset="0"/>
              <a:buChar char="•"/>
            </a:pPr>
            <a:r>
              <a:rPr lang="en-US" dirty="0"/>
              <a:t>Create a </a:t>
            </a:r>
            <a:r>
              <a:rPr lang="en-US" dirty="0" err="1"/>
              <a:t>Jupyter</a:t>
            </a:r>
            <a:r>
              <a:rPr lang="en-US" dirty="0"/>
              <a:t> Notebook describing the </a:t>
            </a:r>
            <a:r>
              <a:rPr lang="en-US" b="1" dirty="0"/>
              <a:t>data exploration and cleanup</a:t>
            </a:r>
            <a:r>
              <a:rPr lang="en-US" dirty="0"/>
              <a:t> process</a:t>
            </a:r>
          </a:p>
          <a:p>
            <a:pPr>
              <a:buFont typeface="Arial" panose="020B0604020202020204" pitchFamily="34" charset="0"/>
              <a:buChar char="•"/>
            </a:pPr>
            <a:r>
              <a:rPr lang="en-US" dirty="0"/>
              <a:t>Create a </a:t>
            </a:r>
            <a:r>
              <a:rPr lang="en-US" dirty="0" err="1"/>
              <a:t>Jupyter</a:t>
            </a:r>
            <a:r>
              <a:rPr lang="en-US" dirty="0"/>
              <a:t> Notebook illustrating the </a:t>
            </a:r>
            <a:r>
              <a:rPr lang="en-US" b="1" dirty="0"/>
              <a:t>final data analysis</a:t>
            </a:r>
            <a:endParaRPr lang="en-US" dirty="0"/>
          </a:p>
          <a:p>
            <a:pPr>
              <a:buFont typeface="Arial" panose="020B0604020202020204" pitchFamily="34" charset="0"/>
              <a:buChar char="•"/>
            </a:pPr>
            <a:r>
              <a:rPr lang="en-US" dirty="0"/>
              <a:t>Use </a:t>
            </a:r>
            <a:r>
              <a:rPr lang="en-US" dirty="0" err="1"/>
              <a:t>Matplotlib</a:t>
            </a:r>
            <a:r>
              <a:rPr lang="en-US" dirty="0"/>
              <a:t> to create a total of 6-8 visualizations of your data (ideally, at least 2 per "question" you ask of your data)</a:t>
            </a:r>
          </a:p>
          <a:p>
            <a:pPr>
              <a:buFont typeface="Arial" panose="020B0604020202020204" pitchFamily="34" charset="0"/>
              <a:buChar char="•"/>
            </a:pPr>
            <a:r>
              <a:rPr lang="en-US" dirty="0"/>
              <a:t>Save PNG images of your visualizations to distribute to the class and instructional team, and for inclusion in your presentation</a:t>
            </a:r>
          </a:p>
          <a:p>
            <a:pPr>
              <a:buFont typeface="Arial" panose="020B0604020202020204" pitchFamily="34" charset="0"/>
              <a:buChar char="•"/>
            </a:pPr>
            <a:r>
              <a:rPr lang="en-US" dirty="0"/>
              <a:t>Optionally, use at least one API, if you can find an API with data pertinent to your primary research questions</a:t>
            </a:r>
          </a:p>
          <a:p>
            <a:pPr>
              <a:buFont typeface="Arial" panose="020B0604020202020204" pitchFamily="34" charset="0"/>
              <a:buChar char="•"/>
            </a:pPr>
            <a:r>
              <a:rPr lang="en-US" dirty="0"/>
              <a:t>Create a write-up summarizing your major findings. This should include a heading for each "question" you asked of your data, and under each heading, a short description of what you found and any relevant plots.</a:t>
            </a:r>
          </a:p>
        </p:txBody>
      </p:sp>
    </p:spTree>
    <p:extLst>
      <p:ext uri="{BB962C8B-B14F-4D97-AF65-F5344CB8AC3E}">
        <p14:creationId xmlns:p14="http://schemas.microsoft.com/office/powerpoint/2010/main" val="109526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0146" y="369455"/>
            <a:ext cx="11028217" cy="1815882"/>
          </a:xfrm>
          <a:prstGeom prst="rect">
            <a:avLst/>
          </a:prstGeom>
          <a:noFill/>
        </p:spPr>
        <p:txBody>
          <a:bodyPr wrap="square" rtlCol="0">
            <a:spAutoFit/>
          </a:bodyPr>
          <a:lstStyle/>
          <a:p>
            <a:pPr algn="ctr"/>
            <a:r>
              <a:rPr lang="en-US" sz="2800" b="1" dirty="0" smtClean="0">
                <a:solidFill>
                  <a:srgbClr val="0000FF"/>
                </a:solidFill>
              </a:rPr>
              <a:t>Trump</a:t>
            </a:r>
            <a:r>
              <a:rPr lang="en-US" sz="2800" b="1" dirty="0">
                <a:solidFill>
                  <a:srgbClr val="0000FF"/>
                </a:solidFill>
              </a:rPr>
              <a:t>, Tweets, and Trade !!! </a:t>
            </a:r>
            <a:endParaRPr lang="en-US" sz="2800" b="1" dirty="0" smtClean="0">
              <a:solidFill>
                <a:srgbClr val="0000FF"/>
              </a:solidFill>
            </a:endParaRPr>
          </a:p>
          <a:p>
            <a:pPr algn="ctr"/>
            <a:r>
              <a:rPr lang="en-US" sz="2800" b="1" i="1" dirty="0" smtClean="0">
                <a:solidFill>
                  <a:schemeClr val="accent2">
                    <a:lumMod val="75000"/>
                  </a:schemeClr>
                </a:solidFill>
              </a:rPr>
              <a:t> </a:t>
            </a:r>
            <a:r>
              <a:rPr lang="en-US" sz="2800" i="1" dirty="0">
                <a:solidFill>
                  <a:schemeClr val="accent2">
                    <a:lumMod val="75000"/>
                  </a:schemeClr>
                </a:solidFill>
              </a:rPr>
              <a:t>Effect of Sentiment Signal from Trump on stock indices</a:t>
            </a:r>
          </a:p>
          <a:p>
            <a:endParaRPr lang="en-US" sz="2800" dirty="0">
              <a:latin typeface="+mj-lt"/>
            </a:endParaRPr>
          </a:p>
          <a:p>
            <a:endParaRPr lang="en-US" sz="2800" dirty="0">
              <a:latin typeface="+mj-lt"/>
            </a:endParaRPr>
          </a:p>
        </p:txBody>
      </p:sp>
      <p:pic>
        <p:nvPicPr>
          <p:cNvPr id="6" name="Picture 5"/>
          <p:cNvPicPr>
            <a:picLocks noChangeAspect="1"/>
          </p:cNvPicPr>
          <p:nvPr/>
        </p:nvPicPr>
        <p:blipFill>
          <a:blip r:embed="rId2"/>
          <a:stretch>
            <a:fillRect/>
          </a:stretch>
        </p:blipFill>
        <p:spPr>
          <a:xfrm>
            <a:off x="3756520" y="1406538"/>
            <a:ext cx="4506214" cy="2563091"/>
          </a:xfrm>
          <a:prstGeom prst="rect">
            <a:avLst/>
          </a:prstGeom>
        </p:spPr>
      </p:pic>
      <p:sp>
        <p:nvSpPr>
          <p:cNvPr id="2" name="TextBox 1"/>
          <p:cNvSpPr txBox="1"/>
          <p:nvPr/>
        </p:nvSpPr>
        <p:spPr>
          <a:xfrm>
            <a:off x="175492" y="1687897"/>
            <a:ext cx="3201423" cy="1631216"/>
          </a:xfrm>
          <a:prstGeom prst="rect">
            <a:avLst/>
          </a:prstGeom>
          <a:noFill/>
        </p:spPr>
        <p:txBody>
          <a:bodyPr wrap="square" rtlCol="0">
            <a:spAutoFit/>
          </a:bodyPr>
          <a:lstStyle/>
          <a:p>
            <a:pPr algn="ctr"/>
            <a:r>
              <a:rPr lang="en-US" sz="2000" b="1" dirty="0" smtClean="0"/>
              <a:t>The Team: Tweeter Diviners</a:t>
            </a:r>
          </a:p>
          <a:p>
            <a:pPr algn="ctr"/>
            <a:r>
              <a:rPr lang="en-US" sz="2000" dirty="0" smtClean="0"/>
              <a:t>Chris Simmons - Lead</a:t>
            </a:r>
          </a:p>
          <a:p>
            <a:pPr algn="ctr"/>
            <a:r>
              <a:rPr lang="en-US" sz="2000" dirty="0" err="1" smtClean="0"/>
              <a:t>Donatien</a:t>
            </a:r>
            <a:r>
              <a:rPr lang="en-US" sz="2000" dirty="0" smtClean="0"/>
              <a:t> Toni</a:t>
            </a:r>
          </a:p>
          <a:p>
            <a:pPr algn="ctr"/>
            <a:r>
              <a:rPr lang="en-US" sz="2000" dirty="0" err="1"/>
              <a:t>Sreedevi</a:t>
            </a:r>
            <a:r>
              <a:rPr lang="en-US" sz="2000" dirty="0"/>
              <a:t> </a:t>
            </a:r>
            <a:r>
              <a:rPr lang="en-US" sz="2000" dirty="0" err="1" smtClean="0"/>
              <a:t>Agasthya</a:t>
            </a:r>
            <a:endParaRPr lang="en-US" sz="2000" dirty="0" smtClean="0"/>
          </a:p>
          <a:p>
            <a:pPr algn="ctr"/>
            <a:r>
              <a:rPr lang="en-US" sz="2000" dirty="0" smtClean="0"/>
              <a:t>Nirguna Joshi</a:t>
            </a:r>
            <a:endParaRPr lang="en-US" sz="2000" dirty="0"/>
          </a:p>
        </p:txBody>
      </p:sp>
      <p:pic>
        <p:nvPicPr>
          <p:cNvPr id="7" name="Picture 6"/>
          <p:cNvPicPr>
            <a:picLocks noChangeAspect="1"/>
          </p:cNvPicPr>
          <p:nvPr/>
        </p:nvPicPr>
        <p:blipFill>
          <a:blip r:embed="rId3"/>
          <a:stretch>
            <a:fillRect/>
          </a:stretch>
        </p:blipFill>
        <p:spPr>
          <a:xfrm>
            <a:off x="8642339" y="1835218"/>
            <a:ext cx="3531188" cy="1538669"/>
          </a:xfrm>
          <a:prstGeom prst="rect">
            <a:avLst/>
          </a:prstGeom>
        </p:spPr>
      </p:pic>
      <p:pic>
        <p:nvPicPr>
          <p:cNvPr id="3" name="Picture 2"/>
          <p:cNvPicPr>
            <a:picLocks noChangeAspect="1"/>
          </p:cNvPicPr>
          <p:nvPr/>
        </p:nvPicPr>
        <p:blipFill>
          <a:blip r:embed="rId4"/>
          <a:stretch>
            <a:fillRect/>
          </a:stretch>
        </p:blipFill>
        <p:spPr>
          <a:xfrm>
            <a:off x="83127" y="4042506"/>
            <a:ext cx="4240645" cy="2116673"/>
          </a:xfrm>
          <a:prstGeom prst="rect">
            <a:avLst/>
          </a:prstGeom>
        </p:spPr>
      </p:pic>
      <p:pic>
        <p:nvPicPr>
          <p:cNvPr id="4" name="Picture 3"/>
          <p:cNvPicPr>
            <a:picLocks noChangeAspect="1"/>
          </p:cNvPicPr>
          <p:nvPr/>
        </p:nvPicPr>
        <p:blipFill>
          <a:blip r:embed="rId5"/>
          <a:stretch>
            <a:fillRect/>
          </a:stretch>
        </p:blipFill>
        <p:spPr>
          <a:xfrm>
            <a:off x="8568287" y="4093128"/>
            <a:ext cx="3478297" cy="2462596"/>
          </a:xfrm>
          <a:prstGeom prst="rect">
            <a:avLst/>
          </a:prstGeom>
        </p:spPr>
      </p:pic>
      <p:pic>
        <p:nvPicPr>
          <p:cNvPr id="8" name="Picture 7"/>
          <p:cNvPicPr>
            <a:picLocks noChangeAspect="1"/>
          </p:cNvPicPr>
          <p:nvPr/>
        </p:nvPicPr>
        <p:blipFill>
          <a:blip r:embed="rId6"/>
          <a:stretch>
            <a:fillRect/>
          </a:stretch>
        </p:blipFill>
        <p:spPr>
          <a:xfrm>
            <a:off x="4450542" y="4452889"/>
            <a:ext cx="3990975" cy="1743075"/>
          </a:xfrm>
          <a:prstGeom prst="rect">
            <a:avLst/>
          </a:prstGeom>
        </p:spPr>
      </p:pic>
    </p:spTree>
    <p:extLst>
      <p:ext uri="{BB962C8B-B14F-4D97-AF65-F5344CB8AC3E}">
        <p14:creationId xmlns:p14="http://schemas.microsoft.com/office/powerpoint/2010/main" val="33119236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4037" y="216133"/>
            <a:ext cx="11388436" cy="6494085"/>
          </a:xfrm>
          <a:prstGeom prst="rect">
            <a:avLst/>
          </a:prstGeom>
        </p:spPr>
        <p:txBody>
          <a:bodyPr wrap="square">
            <a:spAutoFit/>
          </a:bodyPr>
          <a:lstStyle/>
          <a:p>
            <a:r>
              <a:rPr lang="en-US" sz="1600" b="1" dirty="0" smtClean="0"/>
              <a:t>Abstract, Motivation </a:t>
            </a:r>
            <a:r>
              <a:rPr lang="en-US" sz="1600" b="1" dirty="0"/>
              <a:t>&amp; </a:t>
            </a:r>
            <a:r>
              <a:rPr lang="en-US" sz="1600" b="1" dirty="0" smtClean="0"/>
              <a:t>Summary:</a:t>
            </a:r>
          </a:p>
          <a:p>
            <a:endParaRPr lang="en-US" sz="1600" b="1" dirty="0" smtClean="0"/>
          </a:p>
          <a:p>
            <a:r>
              <a:rPr lang="en-US" sz="1600" b="1" dirty="0" smtClean="0"/>
              <a:t>Abstract / Scope:</a:t>
            </a:r>
            <a:endParaRPr lang="en-US" sz="1600" dirty="0"/>
          </a:p>
          <a:p>
            <a:r>
              <a:rPr lang="en-US" sz="1600" dirty="0" smtClean="0"/>
              <a:t>We are primarily analyzing president </a:t>
            </a:r>
            <a:r>
              <a:rPr lang="en-US" sz="1600" dirty="0"/>
              <a:t>Trump’s </a:t>
            </a:r>
            <a:r>
              <a:rPr lang="en-US" sz="1600" dirty="0" smtClean="0"/>
              <a:t>tweets, how does it affects the </a:t>
            </a:r>
            <a:r>
              <a:rPr lang="en-US" sz="1600" dirty="0"/>
              <a:t>stock market prices and figure out if there is any correlation between these two</a:t>
            </a:r>
            <a:r>
              <a:rPr lang="en-US" sz="1600" dirty="0" smtClean="0"/>
              <a:t>.</a:t>
            </a:r>
          </a:p>
          <a:p>
            <a:endParaRPr lang="en-US" sz="1600" b="1" dirty="0"/>
          </a:p>
          <a:p>
            <a:r>
              <a:rPr lang="en-US" sz="1600" b="1" dirty="0" smtClean="0"/>
              <a:t>Motivation: </a:t>
            </a:r>
          </a:p>
          <a:p>
            <a:pPr marL="285750" indent="-285750">
              <a:buFont typeface="Arial" panose="020B0604020202020204" pitchFamily="34" charset="0"/>
              <a:buChar char="•"/>
            </a:pPr>
            <a:r>
              <a:rPr lang="en-US" sz="1600" dirty="0" smtClean="0"/>
              <a:t>We always hear the buzz about the Trump </a:t>
            </a:r>
            <a:r>
              <a:rPr lang="en-US" sz="1600" dirty="0" smtClean="0"/>
              <a:t>tweets affect the market, </a:t>
            </a:r>
            <a:r>
              <a:rPr lang="en-US" sz="1600" dirty="0"/>
              <a:t>it is believed to certain extent that there is a correlation between his tweets and the market </a:t>
            </a:r>
            <a:r>
              <a:rPr lang="en-US" sz="1600" dirty="0" smtClean="0"/>
              <a:t>prices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Everyday </a:t>
            </a:r>
            <a:r>
              <a:rPr lang="en-US" sz="1600" dirty="0"/>
              <a:t>there are large amounts of tweets posted through twitter, around 6,000 tweets are tweeted on Twitter every second which corresponds to 500 million tweets per </a:t>
            </a:r>
            <a:r>
              <a:rPr lang="en-US" sz="1600" dirty="0" smtClean="0"/>
              <a:t>day</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a:t>This large volume of data has been arguably providing valuable insights about </a:t>
            </a:r>
            <a:r>
              <a:rPr lang="en-US" sz="1600" b="1" dirty="0"/>
              <a:t>public sentiments </a:t>
            </a:r>
            <a:r>
              <a:rPr lang="en-US" sz="1600" dirty="0"/>
              <a:t>on various topics and has led to a recent growth in research of public’s sentiment and its relationship to </a:t>
            </a:r>
            <a:r>
              <a:rPr lang="en-US" sz="1600" b="1" dirty="0"/>
              <a:t>financial markets</a:t>
            </a:r>
            <a:r>
              <a:rPr lang="en-US" sz="1600" dirty="0" smtClean="0"/>
              <a:t>.</a:t>
            </a:r>
          </a:p>
          <a:p>
            <a:endParaRPr lang="en-US" sz="1600" dirty="0" smtClean="0"/>
          </a:p>
          <a:p>
            <a:pPr marL="285750" indent="-285750">
              <a:buFont typeface="Arial" panose="020B0604020202020204" pitchFamily="34" charset="0"/>
              <a:buChar char="•"/>
            </a:pPr>
            <a:r>
              <a:rPr lang="en-US" sz="1600" dirty="0" smtClean="0"/>
              <a:t>Determining </a:t>
            </a:r>
            <a:r>
              <a:rPr lang="en-US" sz="1600" dirty="0"/>
              <a:t>the public’s sentiment by retrieving online information on the market can be valuable in creating </a:t>
            </a:r>
            <a:r>
              <a:rPr lang="en-US" sz="1600" b="1" dirty="0"/>
              <a:t>trading strategies</a:t>
            </a:r>
            <a:r>
              <a:rPr lang="en-US" sz="1600" dirty="0" smtClean="0"/>
              <a:t>.</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a:t>Especially </a:t>
            </a:r>
            <a:r>
              <a:rPr lang="en-US" sz="1600" dirty="0" smtClean="0"/>
              <a:t>tweets from </a:t>
            </a:r>
            <a:r>
              <a:rPr lang="en-US" sz="1600" b="1" dirty="0" smtClean="0"/>
              <a:t>President </a:t>
            </a:r>
            <a:r>
              <a:rPr lang="en-US" sz="1600" b="1" dirty="0"/>
              <a:t>Trump</a:t>
            </a:r>
            <a:r>
              <a:rPr lang="en-US" sz="1600" dirty="0"/>
              <a:t>, it is believed to certain extent that there is a correlation between his tweets and the market </a:t>
            </a:r>
            <a:r>
              <a:rPr lang="en-US" sz="1600" dirty="0" smtClean="0"/>
              <a:t>prices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Although there </a:t>
            </a:r>
            <a:r>
              <a:rPr lang="en-US" sz="1600" dirty="0" smtClean="0"/>
              <a:t>are many debates around, </a:t>
            </a:r>
            <a:r>
              <a:rPr lang="en-US" sz="1600" dirty="0"/>
              <a:t>if President Trump’s tweet is the background noise for markets or </a:t>
            </a:r>
            <a:r>
              <a:rPr lang="en-US" sz="1600" dirty="0" smtClean="0"/>
              <a:t>not!!! </a:t>
            </a:r>
            <a:r>
              <a:rPr lang="en-US" sz="1600" dirty="0"/>
              <a:t>in this project we </a:t>
            </a:r>
            <a:r>
              <a:rPr lang="en-US" sz="1600" dirty="0">
                <a:solidFill>
                  <a:srgbClr val="FF0000"/>
                </a:solidFill>
              </a:rPr>
              <a:t>will manually mark the tweets posted by President Trump on the stock market and have a look at the market prices changes</a:t>
            </a:r>
            <a:r>
              <a:rPr lang="en-US" sz="1600" dirty="0"/>
              <a:t>. </a:t>
            </a:r>
            <a:endParaRPr lang="en-US" sz="1600" dirty="0" smtClean="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There </a:t>
            </a:r>
            <a:r>
              <a:rPr lang="en-US" sz="1600" dirty="0"/>
              <a:t>might be plenty of reason why the stock market plunged but we will focus on</a:t>
            </a:r>
            <a:r>
              <a:rPr lang="en-US" sz="1600" i="1" dirty="0"/>
              <a:t> our goal to see if President Trump’s tweet has any effect on the market</a:t>
            </a:r>
            <a:r>
              <a:rPr lang="en-US" sz="1600" dirty="0" smtClean="0"/>
              <a:t>.</a:t>
            </a:r>
            <a:endParaRPr lang="en-US" sz="1600" b="0" i="0" dirty="0">
              <a:effectLst/>
            </a:endParaRPr>
          </a:p>
        </p:txBody>
      </p:sp>
    </p:spTree>
    <p:extLst>
      <p:ext uri="{BB962C8B-B14F-4D97-AF65-F5344CB8AC3E}">
        <p14:creationId xmlns:p14="http://schemas.microsoft.com/office/powerpoint/2010/main" val="2262737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2510" y="363915"/>
            <a:ext cx="11388436" cy="5047536"/>
          </a:xfrm>
          <a:prstGeom prst="rect">
            <a:avLst/>
          </a:prstGeom>
        </p:spPr>
        <p:txBody>
          <a:bodyPr wrap="square">
            <a:spAutoFit/>
          </a:bodyPr>
          <a:lstStyle/>
          <a:p>
            <a:r>
              <a:rPr lang="en-US" b="1" dirty="0" smtClean="0"/>
              <a:t>Summary:</a:t>
            </a:r>
          </a:p>
          <a:p>
            <a:endParaRPr lang="en-US" sz="1600" b="1" dirty="0" smtClean="0"/>
          </a:p>
          <a:p>
            <a:r>
              <a:rPr lang="en-US" sz="1600" b="1" dirty="0"/>
              <a:t>To </a:t>
            </a:r>
            <a:r>
              <a:rPr lang="en-US" sz="1600" b="1" dirty="0" smtClean="0"/>
              <a:t>achieve this, we broke down the scope into 4 tasks:</a:t>
            </a:r>
          </a:p>
          <a:p>
            <a:r>
              <a:rPr lang="en-US" sz="1600" dirty="0" smtClean="0"/>
              <a:t>1. Tweet data Collection</a:t>
            </a:r>
          </a:p>
          <a:p>
            <a:r>
              <a:rPr lang="en-US" sz="1600" dirty="0" smtClean="0"/>
              <a:t>	We did the data mining of Trump </a:t>
            </a:r>
            <a:r>
              <a:rPr lang="en-US" sz="1600" dirty="0"/>
              <a:t>tweets </a:t>
            </a:r>
            <a:r>
              <a:rPr lang="en-US" sz="1600" dirty="0" smtClean="0"/>
              <a:t>using </a:t>
            </a:r>
            <a:r>
              <a:rPr lang="en-US" sz="1600" dirty="0" smtClean="0">
                <a:solidFill>
                  <a:srgbClr val="FF0000"/>
                </a:solidFill>
              </a:rPr>
              <a:t>Twitter API</a:t>
            </a:r>
            <a:r>
              <a:rPr lang="en-US" sz="1600" dirty="0" smtClean="0"/>
              <a:t> </a:t>
            </a:r>
            <a:r>
              <a:rPr lang="en-US" sz="1600" dirty="0" smtClean="0"/>
              <a:t>on daily basis for 4 years starting from 2016 to 2019.</a:t>
            </a:r>
          </a:p>
          <a:p>
            <a:r>
              <a:rPr lang="en-US" sz="1600" dirty="0" smtClean="0"/>
              <a:t>	</a:t>
            </a:r>
          </a:p>
          <a:p>
            <a:r>
              <a:rPr lang="en-US" sz="1600" dirty="0" smtClean="0"/>
              <a:t>2. Stock </a:t>
            </a:r>
            <a:r>
              <a:rPr lang="en-US" sz="1600" dirty="0"/>
              <a:t>Market </a:t>
            </a:r>
            <a:r>
              <a:rPr lang="en-US" sz="1600" dirty="0" smtClean="0"/>
              <a:t>Data </a:t>
            </a:r>
            <a:r>
              <a:rPr lang="en-US" sz="1600" dirty="0"/>
              <a:t>Collection – for Dow Jones, SPX and Forex</a:t>
            </a:r>
            <a:r>
              <a:rPr lang="en-US" sz="1600" dirty="0" smtClean="0"/>
              <a:t>.</a:t>
            </a:r>
          </a:p>
          <a:p>
            <a:r>
              <a:rPr lang="en-US" sz="1600" b="1" i="1" dirty="0" smtClean="0"/>
              <a:t>	Second</a:t>
            </a:r>
            <a:r>
              <a:rPr lang="en-US" sz="1600" dirty="0"/>
              <a:t>, we </a:t>
            </a:r>
            <a:r>
              <a:rPr lang="en-US" sz="1600" dirty="0" smtClean="0"/>
              <a:t>retrieve </a:t>
            </a:r>
            <a:r>
              <a:rPr lang="en-US" sz="1600" dirty="0"/>
              <a:t>the market prices from </a:t>
            </a:r>
            <a:r>
              <a:rPr lang="en-US" sz="1600" b="1" dirty="0" err="1" smtClean="0"/>
              <a:t>Stooq</a:t>
            </a:r>
            <a:r>
              <a:rPr lang="en-US" sz="1600" dirty="0" smtClean="0">
                <a:solidFill>
                  <a:srgbClr val="FF0000"/>
                </a:solidFill>
              </a:rPr>
              <a:t> </a:t>
            </a:r>
            <a:r>
              <a:rPr lang="en-US" sz="1600" dirty="0" smtClean="0"/>
              <a:t>and </a:t>
            </a:r>
            <a:r>
              <a:rPr lang="en-US" sz="1600" dirty="0"/>
              <a:t>process them for analysis. </a:t>
            </a:r>
            <a:r>
              <a:rPr lang="en-US" sz="1600" dirty="0" smtClean="0"/>
              <a:t>We did collect the data for Dow Jones, SPX 	and Forex.</a:t>
            </a:r>
            <a:endParaRPr lang="en-US" sz="1600" dirty="0"/>
          </a:p>
          <a:p>
            <a:endParaRPr lang="en-US" sz="1600" dirty="0" smtClean="0"/>
          </a:p>
          <a:p>
            <a:r>
              <a:rPr lang="en-US" sz="1600" dirty="0" smtClean="0"/>
              <a:t>3. </a:t>
            </a:r>
            <a:r>
              <a:rPr lang="en-US" sz="1600" dirty="0"/>
              <a:t>Data clean up, Streamline Tweet Collection With A Tag (For Sentimental analysis)</a:t>
            </a:r>
          </a:p>
          <a:p>
            <a:r>
              <a:rPr lang="en-US" sz="1600" dirty="0" smtClean="0"/>
              <a:t>	We transformed collected daily data into, weekly, monthly and yearly to make use of it into our analysis. we manually 	marked down the tweets </a:t>
            </a:r>
            <a:r>
              <a:rPr lang="en-US" sz="1600" dirty="0"/>
              <a:t>that contains texts </a:t>
            </a:r>
            <a:r>
              <a:rPr lang="en-US" sz="1600" dirty="0" smtClean="0"/>
              <a:t>which affected the stock </a:t>
            </a:r>
            <a:r>
              <a:rPr lang="en-US" sz="1600" dirty="0"/>
              <a:t>market </a:t>
            </a:r>
            <a:r>
              <a:rPr lang="en-US" sz="1600" dirty="0" smtClean="0"/>
              <a:t>the most ( positive and negative words)</a:t>
            </a:r>
          </a:p>
          <a:p>
            <a:endParaRPr lang="en-US" sz="1600" dirty="0" smtClean="0"/>
          </a:p>
          <a:p>
            <a:r>
              <a:rPr lang="en-US" sz="1600" dirty="0"/>
              <a:t>4. Data Visualization and Tweet- Stock Correlation</a:t>
            </a:r>
          </a:p>
          <a:p>
            <a:r>
              <a:rPr lang="en-US" sz="1600" dirty="0" smtClean="0"/>
              <a:t>	</a:t>
            </a:r>
            <a:r>
              <a:rPr lang="en-US" sz="1600" b="1" i="1" dirty="0"/>
              <a:t> Finally</a:t>
            </a:r>
            <a:r>
              <a:rPr lang="en-US" sz="1600" dirty="0"/>
              <a:t>, we </a:t>
            </a:r>
            <a:r>
              <a:rPr lang="en-US" sz="1600" dirty="0" smtClean="0"/>
              <a:t>combined all the required data </a:t>
            </a:r>
            <a:r>
              <a:rPr lang="en-US" sz="1600" dirty="0"/>
              <a:t>and visualize our findings</a:t>
            </a:r>
            <a:endParaRPr lang="en-US" sz="1600" dirty="0" smtClean="0"/>
          </a:p>
          <a:p>
            <a:endParaRPr lang="en-US" sz="1600" dirty="0" smtClean="0"/>
          </a:p>
          <a:p>
            <a:r>
              <a:rPr lang="en-US" sz="1600" b="1" dirty="0" smtClean="0"/>
              <a:t>Conclusion.</a:t>
            </a:r>
          </a:p>
          <a:p>
            <a:endParaRPr lang="en-US" sz="1600" b="1" dirty="0" smtClean="0"/>
          </a:p>
          <a:p>
            <a:endParaRPr lang="en-US" sz="1600" dirty="0"/>
          </a:p>
        </p:txBody>
      </p:sp>
    </p:spTree>
    <p:extLst>
      <p:ext uri="{BB962C8B-B14F-4D97-AF65-F5344CB8AC3E}">
        <p14:creationId xmlns:p14="http://schemas.microsoft.com/office/powerpoint/2010/main" val="25500894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9455" y="353721"/>
            <a:ext cx="11342254" cy="4585871"/>
          </a:xfrm>
          <a:prstGeom prst="rect">
            <a:avLst/>
          </a:prstGeom>
        </p:spPr>
        <p:txBody>
          <a:bodyPr wrap="square">
            <a:spAutoFit/>
          </a:bodyPr>
          <a:lstStyle/>
          <a:p>
            <a:pPr algn="just"/>
            <a:r>
              <a:rPr lang="en-US" b="1" dirty="0" smtClean="0"/>
              <a:t>Task Details:</a:t>
            </a:r>
          </a:p>
          <a:p>
            <a:pPr algn="just"/>
            <a:endParaRPr lang="en-US" dirty="0" smtClean="0"/>
          </a:p>
          <a:p>
            <a:pPr algn="just"/>
            <a:r>
              <a:rPr lang="en-US" dirty="0" smtClean="0"/>
              <a:t>1</a:t>
            </a:r>
            <a:r>
              <a:rPr lang="en-US" dirty="0"/>
              <a:t>. Tweet data Collection</a:t>
            </a:r>
          </a:p>
          <a:p>
            <a:pPr algn="just"/>
            <a:endParaRPr lang="en-US" dirty="0" smtClean="0"/>
          </a:p>
          <a:p>
            <a:pPr marL="285750" indent="-285750" algn="just">
              <a:buFont typeface="Arial" panose="020B0604020202020204" pitchFamily="34" charset="0"/>
              <a:buChar char="•"/>
            </a:pPr>
            <a:r>
              <a:rPr lang="en-US" dirty="0" smtClean="0"/>
              <a:t>Depending </a:t>
            </a:r>
            <a:r>
              <a:rPr lang="en-US" dirty="0"/>
              <a:t>on the request the API sends us a list of JSON/Twitter lists response that contains tweets data. </a:t>
            </a:r>
            <a:endParaRPr lang="en-US" dirty="0" smtClean="0"/>
          </a:p>
          <a:p>
            <a:pPr marL="285750" indent="-285750" algn="just">
              <a:buFont typeface="Arial" panose="020B0604020202020204" pitchFamily="34" charset="0"/>
              <a:buChar char="•"/>
            </a:pPr>
            <a:r>
              <a:rPr lang="en-US" dirty="0" smtClean="0"/>
              <a:t>This contains </a:t>
            </a:r>
            <a:r>
              <a:rPr lang="en-US" dirty="0"/>
              <a:t>information such as username, location, time stamp, full texts tweeted </a:t>
            </a:r>
            <a:r>
              <a:rPr lang="en-US" dirty="0" smtClean="0"/>
              <a:t>etc. for the current requirement purpose </a:t>
            </a:r>
            <a:r>
              <a:rPr lang="en-US" dirty="0"/>
              <a:t>of </a:t>
            </a:r>
            <a:r>
              <a:rPr lang="en-US" dirty="0" smtClean="0"/>
              <a:t>visualization</a:t>
            </a:r>
            <a:r>
              <a:rPr lang="en-US" dirty="0"/>
              <a:t>, we </a:t>
            </a:r>
            <a:r>
              <a:rPr lang="en-US" dirty="0" smtClean="0"/>
              <a:t>focused </a:t>
            </a:r>
            <a:r>
              <a:rPr lang="en-US" dirty="0"/>
              <a:t>mainly on the </a:t>
            </a:r>
            <a:r>
              <a:rPr lang="en-US" dirty="0" smtClean="0"/>
              <a:t>device used, full tweet text, tweet </a:t>
            </a:r>
            <a:r>
              <a:rPr lang="en-US" dirty="0"/>
              <a:t>id, </a:t>
            </a:r>
            <a:r>
              <a:rPr lang="en-US" dirty="0" smtClean="0"/>
              <a:t>time stamp of Trump tweets.</a:t>
            </a:r>
          </a:p>
          <a:p>
            <a:pPr algn="just"/>
            <a:r>
              <a:rPr lang="en-US" dirty="0" smtClean="0"/>
              <a:t> </a:t>
            </a:r>
            <a:endParaRPr lang="en-US" dirty="0"/>
          </a:p>
          <a:p>
            <a:pPr algn="just"/>
            <a:r>
              <a:rPr lang="en-US" dirty="0" smtClean="0"/>
              <a:t>Note</a:t>
            </a:r>
            <a:r>
              <a:rPr lang="en-US" dirty="0"/>
              <a:t>: To access twitter API we need API Key for authentication. Once the API key is created we </a:t>
            </a:r>
            <a:r>
              <a:rPr lang="en-US" dirty="0" smtClean="0"/>
              <a:t>can </a:t>
            </a:r>
            <a:r>
              <a:rPr lang="en-US" dirty="0"/>
              <a:t>easily access the API</a:t>
            </a:r>
            <a:r>
              <a:rPr lang="en-US" dirty="0" smtClean="0"/>
              <a:t>.</a:t>
            </a:r>
          </a:p>
          <a:p>
            <a:pPr algn="just"/>
            <a:endParaRPr lang="en-US" sz="1600" dirty="0"/>
          </a:p>
          <a:p>
            <a:pPr algn="just"/>
            <a:r>
              <a:rPr lang="en-US" sz="1600" dirty="0" smtClean="0"/>
              <a:t>API used</a:t>
            </a:r>
            <a:r>
              <a:rPr lang="en-US" sz="1600" dirty="0" smtClean="0"/>
              <a:t>: </a:t>
            </a:r>
            <a:r>
              <a:rPr lang="en-US" sz="1600" dirty="0" smtClean="0">
                <a:solidFill>
                  <a:srgbClr val="FF0000"/>
                </a:solidFill>
              </a:rPr>
              <a:t>XXXX</a:t>
            </a:r>
            <a:endParaRPr lang="en-US" sz="1600" dirty="0" smtClean="0">
              <a:solidFill>
                <a:srgbClr val="FF0000"/>
              </a:solidFill>
            </a:endParaRPr>
          </a:p>
          <a:p>
            <a:pPr algn="just"/>
            <a:endParaRPr lang="en-US" sz="1600" dirty="0"/>
          </a:p>
          <a:p>
            <a:pPr algn="just"/>
            <a:r>
              <a:rPr lang="en-US" sz="1600" dirty="0" smtClean="0"/>
              <a:t>Code Details: attach the code file </a:t>
            </a:r>
            <a:r>
              <a:rPr lang="en-US" sz="1600" dirty="0"/>
              <a:t>(Python, Padas and </a:t>
            </a:r>
            <a:r>
              <a:rPr lang="en-US" sz="1600" dirty="0" err="1"/>
              <a:t>Matplotlib</a:t>
            </a:r>
            <a:r>
              <a:rPr lang="en-US" sz="1600" dirty="0"/>
              <a:t>)</a:t>
            </a:r>
          </a:p>
          <a:p>
            <a:pPr algn="just"/>
            <a:endParaRPr lang="en-US" sz="1600" dirty="0"/>
          </a:p>
          <a:p>
            <a:pPr algn="just"/>
            <a:r>
              <a:rPr lang="en-US" sz="1600" dirty="0" smtClean="0"/>
              <a:t>CSV file generated for the Trump </a:t>
            </a:r>
            <a:r>
              <a:rPr lang="en-US" sz="1600" dirty="0" smtClean="0"/>
              <a:t>Tweet: </a:t>
            </a:r>
            <a:endParaRPr lang="en-US" sz="1600" dirty="0" smtClean="0"/>
          </a:p>
          <a:p>
            <a:pPr algn="just"/>
            <a:endParaRPr lang="en-US" sz="1600" dirty="0"/>
          </a:p>
        </p:txBody>
      </p:sp>
      <p:graphicFrame>
        <p:nvGraphicFramePr>
          <p:cNvPr id="6" name="Object 5"/>
          <p:cNvGraphicFramePr>
            <a:graphicFrameLocks noChangeAspect="1"/>
          </p:cNvGraphicFramePr>
          <p:nvPr>
            <p:extLst>
              <p:ext uri="{D42A27DB-BD31-4B8C-83A1-F6EECF244321}">
                <p14:modId xmlns:p14="http://schemas.microsoft.com/office/powerpoint/2010/main" val="1147647637"/>
              </p:ext>
            </p:extLst>
          </p:nvPr>
        </p:nvGraphicFramePr>
        <p:xfrm>
          <a:off x="4133273" y="4433756"/>
          <a:ext cx="914400" cy="792163"/>
        </p:xfrm>
        <a:graphic>
          <a:graphicData uri="http://schemas.openxmlformats.org/presentationml/2006/ole">
            <mc:AlternateContent xmlns:mc="http://schemas.openxmlformats.org/markup-compatibility/2006">
              <mc:Choice xmlns:v="urn:schemas-microsoft-com:vml" Requires="v">
                <p:oleObj spid="_x0000_s1053" name="Macro-Enabled Worksheet" showAsIcon="1" r:id="rId3" imgW="914400" imgH="792360" progId="Excel.SheetMacroEnabled.12">
                  <p:embed/>
                </p:oleObj>
              </mc:Choice>
              <mc:Fallback>
                <p:oleObj name="Macro-Enabled Worksheet" showAsIcon="1" r:id="rId3" imgW="914400" imgH="792360" progId="Excel.SheetMacroEnabled.12">
                  <p:embed/>
                  <p:pic>
                    <p:nvPicPr>
                      <p:cNvPr id="0" name=""/>
                      <p:cNvPicPr/>
                      <p:nvPr/>
                    </p:nvPicPr>
                    <p:blipFill>
                      <a:blip r:embed="rId4"/>
                      <a:stretch>
                        <a:fillRect/>
                      </a:stretch>
                    </p:blipFill>
                    <p:spPr>
                      <a:xfrm>
                        <a:off x="4133273" y="4433756"/>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36531759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2508" y="870773"/>
            <a:ext cx="10945091" cy="646331"/>
          </a:xfrm>
          <a:prstGeom prst="rect">
            <a:avLst/>
          </a:prstGeom>
        </p:spPr>
        <p:txBody>
          <a:bodyPr wrap="square">
            <a:spAutoFit/>
          </a:bodyPr>
          <a:lstStyle/>
          <a:p>
            <a:r>
              <a:rPr lang="en-US" dirty="0" smtClean="0">
                <a:latin typeface="medium-content-serif-font"/>
              </a:rPr>
              <a:t>Created the below visualization plots </a:t>
            </a:r>
            <a:r>
              <a:rPr lang="en-US" dirty="0">
                <a:latin typeface="medium-content-serif-font"/>
              </a:rPr>
              <a:t>to get deeper insights of the tweets collected. </a:t>
            </a:r>
            <a:r>
              <a:rPr lang="en-US" dirty="0" smtClean="0">
                <a:latin typeface="medium-content-serif-font"/>
              </a:rPr>
              <a:t>We used </a:t>
            </a:r>
            <a:r>
              <a:rPr lang="en-US" dirty="0" err="1" smtClean="0">
                <a:latin typeface="medium-content-serif-font"/>
              </a:rPr>
              <a:t>Matplotlib</a:t>
            </a:r>
            <a:r>
              <a:rPr lang="en-US" dirty="0" smtClean="0">
                <a:latin typeface="medium-content-serif-font"/>
              </a:rPr>
              <a:t> for visualizing the tweet data: plotted down for 2016 to 2019 and for 2019</a:t>
            </a:r>
            <a:endParaRPr lang="en-US" dirty="0"/>
          </a:p>
        </p:txBody>
      </p:sp>
      <p:sp>
        <p:nvSpPr>
          <p:cNvPr id="4" name="Rectangle 3"/>
          <p:cNvSpPr/>
          <p:nvPr/>
        </p:nvSpPr>
        <p:spPr>
          <a:xfrm>
            <a:off x="332508" y="408771"/>
            <a:ext cx="3750579" cy="369332"/>
          </a:xfrm>
          <a:prstGeom prst="rect">
            <a:avLst/>
          </a:prstGeom>
        </p:spPr>
        <p:txBody>
          <a:bodyPr wrap="none">
            <a:spAutoFit/>
          </a:bodyPr>
          <a:lstStyle/>
          <a:p>
            <a:pPr algn="just"/>
            <a:r>
              <a:rPr lang="en-US" dirty="0"/>
              <a:t>1. Tweet data </a:t>
            </a:r>
            <a:r>
              <a:rPr lang="en-US" dirty="0" smtClean="0"/>
              <a:t>Collection: Continued….</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02503"/>
            <a:ext cx="7112000" cy="3556000"/>
          </a:xfrm>
          <a:prstGeom prst="rect">
            <a:avLst/>
          </a:prstGeom>
        </p:spPr>
      </p:pic>
      <p:sp>
        <p:nvSpPr>
          <p:cNvPr id="6" name="TextBox 5"/>
          <p:cNvSpPr txBox="1"/>
          <p:nvPr/>
        </p:nvSpPr>
        <p:spPr>
          <a:xfrm>
            <a:off x="8386618" y="3618685"/>
            <a:ext cx="1948873" cy="646331"/>
          </a:xfrm>
          <a:prstGeom prst="rect">
            <a:avLst/>
          </a:prstGeom>
          <a:noFill/>
        </p:spPr>
        <p:txBody>
          <a:bodyPr wrap="square" rtlCol="0">
            <a:spAutoFit/>
          </a:bodyPr>
          <a:lstStyle/>
          <a:p>
            <a:r>
              <a:rPr lang="en-US" dirty="0" smtClean="0"/>
              <a:t>Need graph for 2019 alone</a:t>
            </a:r>
            <a:endParaRPr lang="en-US" dirty="0"/>
          </a:p>
        </p:txBody>
      </p:sp>
    </p:spTree>
    <p:extLst>
      <p:ext uri="{BB962C8B-B14F-4D97-AF65-F5344CB8AC3E}">
        <p14:creationId xmlns:p14="http://schemas.microsoft.com/office/powerpoint/2010/main" val="1604257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682" y="325643"/>
            <a:ext cx="11544958" cy="4524315"/>
          </a:xfrm>
          <a:prstGeom prst="rect">
            <a:avLst/>
          </a:prstGeom>
        </p:spPr>
        <p:txBody>
          <a:bodyPr wrap="square">
            <a:spAutoFit/>
          </a:bodyPr>
          <a:lstStyle/>
          <a:p>
            <a:r>
              <a:rPr lang="en-US" b="1" dirty="0"/>
              <a:t>2. Stock Market Data Collection – for Dow Jones, SPX and Forex</a:t>
            </a:r>
            <a:r>
              <a:rPr lang="en-US" b="1" dirty="0" smtClean="0"/>
              <a:t>.</a:t>
            </a:r>
          </a:p>
          <a:p>
            <a:endParaRPr lang="en-US" dirty="0"/>
          </a:p>
          <a:p>
            <a:pPr marL="285750" indent="-285750">
              <a:buFont typeface="Arial" panose="020B0604020202020204" pitchFamily="34" charset="0"/>
              <a:buChar char="•"/>
            </a:pPr>
            <a:r>
              <a:rPr lang="en-US" dirty="0"/>
              <a:t>After analyzing the tweet data separately, we collect the </a:t>
            </a:r>
            <a:r>
              <a:rPr lang="en-US" dirty="0" smtClean="0"/>
              <a:t>stock market </a:t>
            </a:r>
            <a:r>
              <a:rPr lang="en-US" dirty="0"/>
              <a:t>data </a:t>
            </a:r>
            <a:r>
              <a:rPr lang="en-US" dirty="0" smtClean="0"/>
              <a:t>for Dow Jones, SPX and Forex data for the duration starting from 2016 to 2019. </a:t>
            </a:r>
            <a:r>
              <a:rPr lang="en-US" dirty="0"/>
              <a:t>To do this, </a:t>
            </a:r>
            <a:r>
              <a:rPr lang="en-US" dirty="0" smtClean="0"/>
              <a:t>we used the below API to </a:t>
            </a:r>
            <a:r>
              <a:rPr lang="en-US" dirty="0"/>
              <a:t>gather data for the duration of trading </a:t>
            </a:r>
            <a:r>
              <a:rPr lang="en-US" dirty="0" smtClean="0"/>
              <a:t>day. </a:t>
            </a:r>
          </a:p>
          <a:p>
            <a:endParaRPr lang="en-US" dirty="0"/>
          </a:p>
          <a:p>
            <a:r>
              <a:rPr lang="en-US" dirty="0" smtClean="0"/>
              <a:t>API used for the stock market data collection</a:t>
            </a:r>
            <a:r>
              <a:rPr lang="en-US" dirty="0" smtClean="0"/>
              <a:t>: </a:t>
            </a:r>
            <a:r>
              <a:rPr lang="en-US" dirty="0" err="1" smtClean="0"/>
              <a:t>Stooq</a:t>
            </a:r>
            <a:endParaRPr lang="en-US" dirty="0" smtClean="0"/>
          </a:p>
          <a:p>
            <a:endParaRPr lang="en-US" dirty="0" smtClean="0"/>
          </a:p>
          <a:p>
            <a:r>
              <a:rPr lang="en-US" dirty="0"/>
              <a:t>CSV file generated for the </a:t>
            </a:r>
            <a:r>
              <a:rPr lang="en-US" dirty="0" smtClean="0"/>
              <a:t>Stock market data: </a:t>
            </a:r>
            <a:endParaRPr lang="en-US" dirty="0"/>
          </a:p>
          <a:p>
            <a:endParaRPr lang="en-US" dirty="0"/>
          </a:p>
          <a:p>
            <a:r>
              <a:rPr lang="en-US" dirty="0"/>
              <a:t>Code Details: attach the code </a:t>
            </a:r>
            <a:r>
              <a:rPr lang="en-US" dirty="0" smtClean="0"/>
              <a:t>file (Python, Padas and </a:t>
            </a:r>
            <a:r>
              <a:rPr lang="en-US" dirty="0" err="1" smtClean="0"/>
              <a:t>Matplotlib</a:t>
            </a:r>
            <a:r>
              <a:rPr lang="en-US" dirty="0" smtClean="0"/>
              <a:t>)</a:t>
            </a:r>
            <a:endParaRPr lang="en-US" dirty="0"/>
          </a:p>
          <a:p>
            <a:endParaRPr lang="en-US" dirty="0" smtClean="0"/>
          </a:p>
          <a:p>
            <a:endParaRPr lang="en-US" dirty="0" smtClean="0"/>
          </a:p>
          <a:p>
            <a:endParaRPr lang="en-US" dirty="0"/>
          </a:p>
          <a:p>
            <a:r>
              <a:rPr lang="en-US" dirty="0" smtClean="0"/>
              <a:t>Output of the Dow Jones, SPX and Forex looks like this: provide couple of images</a:t>
            </a:r>
            <a:endParaRPr lang="en-US" dirty="0"/>
          </a:p>
          <a:p>
            <a:endParaRPr lang="en-US" dirty="0" smtClean="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086552990"/>
              </p:ext>
            </p:extLst>
          </p:nvPr>
        </p:nvGraphicFramePr>
        <p:xfrm>
          <a:off x="5888182" y="2145434"/>
          <a:ext cx="914400" cy="792163"/>
        </p:xfrm>
        <a:graphic>
          <a:graphicData uri="http://schemas.openxmlformats.org/presentationml/2006/ole">
            <mc:AlternateContent xmlns:mc="http://schemas.openxmlformats.org/markup-compatibility/2006">
              <mc:Choice xmlns:v="urn:schemas-microsoft-com:vml" Requires="v">
                <p:oleObj spid="_x0000_s2150" name="Macro-Enabled Worksheet" showAsIcon="1" r:id="rId3" imgW="914400" imgH="792360" progId="Excel.SheetMacroEnabled.12">
                  <p:embed/>
                </p:oleObj>
              </mc:Choice>
              <mc:Fallback>
                <p:oleObj name="Macro-Enabled Worksheet" showAsIcon="1" r:id="rId3" imgW="914400" imgH="792360" progId="Excel.SheetMacroEnabled.12">
                  <p:embed/>
                  <p:pic>
                    <p:nvPicPr>
                      <p:cNvPr id="0" name=""/>
                      <p:cNvPicPr/>
                      <p:nvPr/>
                    </p:nvPicPr>
                    <p:blipFill>
                      <a:blip r:embed="rId4"/>
                      <a:stretch>
                        <a:fillRect/>
                      </a:stretch>
                    </p:blipFill>
                    <p:spPr>
                      <a:xfrm>
                        <a:off x="5888182" y="2145434"/>
                        <a:ext cx="914400" cy="79216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107034876"/>
              </p:ext>
            </p:extLst>
          </p:nvPr>
        </p:nvGraphicFramePr>
        <p:xfrm>
          <a:off x="5056909" y="2145434"/>
          <a:ext cx="914400" cy="792163"/>
        </p:xfrm>
        <a:graphic>
          <a:graphicData uri="http://schemas.openxmlformats.org/presentationml/2006/ole">
            <mc:AlternateContent xmlns:mc="http://schemas.openxmlformats.org/markup-compatibility/2006">
              <mc:Choice xmlns:v="urn:schemas-microsoft-com:vml" Requires="v">
                <p:oleObj spid="_x0000_s2151" name="Macro-Enabled Worksheet" showAsIcon="1" r:id="rId5" imgW="914400" imgH="792360" progId="Excel.SheetMacroEnabled.12">
                  <p:embed/>
                </p:oleObj>
              </mc:Choice>
              <mc:Fallback>
                <p:oleObj name="Macro-Enabled Worksheet" showAsIcon="1" r:id="rId5" imgW="914400" imgH="792360" progId="Excel.SheetMacroEnabled.12">
                  <p:embed/>
                  <p:pic>
                    <p:nvPicPr>
                      <p:cNvPr id="0" name=""/>
                      <p:cNvPicPr/>
                      <p:nvPr/>
                    </p:nvPicPr>
                    <p:blipFill>
                      <a:blip r:embed="rId6"/>
                      <a:stretch>
                        <a:fillRect/>
                      </a:stretch>
                    </p:blipFill>
                    <p:spPr>
                      <a:xfrm>
                        <a:off x="5056909" y="2145434"/>
                        <a:ext cx="914400" cy="79216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694725631"/>
              </p:ext>
            </p:extLst>
          </p:nvPr>
        </p:nvGraphicFramePr>
        <p:xfrm>
          <a:off x="6719455" y="2145434"/>
          <a:ext cx="914400" cy="792163"/>
        </p:xfrm>
        <a:graphic>
          <a:graphicData uri="http://schemas.openxmlformats.org/presentationml/2006/ole">
            <mc:AlternateContent xmlns:mc="http://schemas.openxmlformats.org/markup-compatibility/2006">
              <mc:Choice xmlns:v="urn:schemas-microsoft-com:vml" Requires="v">
                <p:oleObj spid="_x0000_s2152" name="Macro-Enabled Worksheet" showAsIcon="1" r:id="rId7" imgW="914400" imgH="792360" progId="Excel.SheetMacroEnabled.12">
                  <p:embed/>
                </p:oleObj>
              </mc:Choice>
              <mc:Fallback>
                <p:oleObj name="Macro-Enabled Worksheet" showAsIcon="1" r:id="rId7" imgW="914400" imgH="792360" progId="Excel.SheetMacroEnabled.12">
                  <p:embed/>
                  <p:pic>
                    <p:nvPicPr>
                      <p:cNvPr id="0" name=""/>
                      <p:cNvPicPr/>
                      <p:nvPr/>
                    </p:nvPicPr>
                    <p:blipFill>
                      <a:blip r:embed="rId8"/>
                      <a:stretch>
                        <a:fillRect/>
                      </a:stretch>
                    </p:blipFill>
                    <p:spPr>
                      <a:xfrm>
                        <a:off x="6719455" y="2145434"/>
                        <a:ext cx="914400" cy="79216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234134957"/>
              </p:ext>
            </p:extLst>
          </p:nvPr>
        </p:nvGraphicFramePr>
        <p:xfrm>
          <a:off x="6761019" y="2937597"/>
          <a:ext cx="914400" cy="792163"/>
        </p:xfrm>
        <a:graphic>
          <a:graphicData uri="http://schemas.openxmlformats.org/presentationml/2006/ole">
            <mc:AlternateContent xmlns:mc="http://schemas.openxmlformats.org/markup-compatibility/2006">
              <mc:Choice xmlns:v="urn:schemas-microsoft-com:vml" Requires="v">
                <p:oleObj spid="_x0000_s2153" name="Packager Shell Object" showAsIcon="1" r:id="rId9" imgW="914400" imgH="792360" progId="Package">
                  <p:embed/>
                </p:oleObj>
              </mc:Choice>
              <mc:Fallback>
                <p:oleObj name="Packager Shell Object" showAsIcon="1" r:id="rId9" imgW="914400" imgH="792360" progId="Package">
                  <p:embed/>
                  <p:pic>
                    <p:nvPicPr>
                      <p:cNvPr id="0" name=""/>
                      <p:cNvPicPr/>
                      <p:nvPr/>
                    </p:nvPicPr>
                    <p:blipFill>
                      <a:blip r:embed="rId10"/>
                      <a:stretch>
                        <a:fillRect/>
                      </a:stretch>
                    </p:blipFill>
                    <p:spPr>
                      <a:xfrm>
                        <a:off x="6761019" y="2937597"/>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1827780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TotalTime>
  <Words>1963</Words>
  <Application>Microsoft Office PowerPoint</Application>
  <PresentationFormat>Widescreen</PresentationFormat>
  <Paragraphs>183</Paragraphs>
  <Slides>23</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23</vt:i4>
      </vt:variant>
    </vt:vector>
  </HeadingPairs>
  <TitlesOfParts>
    <vt:vector size="35" baseType="lpstr">
      <vt:lpstr>Arial</vt:lpstr>
      <vt:lpstr>Calibri</vt:lpstr>
      <vt:lpstr>Calibri Light</vt:lpstr>
      <vt:lpstr>inherit</vt:lpstr>
      <vt:lpstr>Lato</vt:lpstr>
      <vt:lpstr>medium-content-sans-serif-font</vt:lpstr>
      <vt:lpstr>medium-content-serif-font</vt:lpstr>
      <vt:lpstr>PT Serif</vt:lpstr>
      <vt:lpstr>Office Theme</vt:lpstr>
      <vt:lpstr>Microsoft Excel Macro-Enabled Worksheet</vt:lpstr>
      <vt:lpstr>Package</vt:lpstr>
      <vt:lpstr>Microsoft Excel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 &amp; A,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Nirguna Joshi</dc:creator>
  <cp:lastModifiedBy>Nirguna Joshi</cp:lastModifiedBy>
  <cp:revision>310</cp:revision>
  <dcterms:created xsi:type="dcterms:W3CDTF">2019-12-26T04:16:58Z</dcterms:created>
  <dcterms:modified xsi:type="dcterms:W3CDTF">2020-01-11T04:13:17Z</dcterms:modified>
</cp:coreProperties>
</file>